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6"/>
  </p:notesMasterIdLst>
  <p:sldIdLst>
    <p:sldId id="269" r:id="rId2"/>
    <p:sldId id="347" r:id="rId3"/>
    <p:sldId id="348" r:id="rId4"/>
    <p:sldId id="440" r:id="rId5"/>
    <p:sldId id="349" r:id="rId6"/>
    <p:sldId id="439" r:id="rId7"/>
    <p:sldId id="441" r:id="rId8"/>
    <p:sldId id="442" r:id="rId9"/>
    <p:sldId id="443" r:id="rId10"/>
    <p:sldId id="350" r:id="rId11"/>
    <p:sldId id="444" r:id="rId12"/>
    <p:sldId id="445" r:id="rId13"/>
    <p:sldId id="446" r:id="rId14"/>
    <p:sldId id="447" r:id="rId15"/>
    <p:sldId id="431" r:id="rId16"/>
    <p:sldId id="448" r:id="rId17"/>
    <p:sldId id="438" r:id="rId18"/>
    <p:sldId id="434" r:id="rId19"/>
    <p:sldId id="430" r:id="rId20"/>
    <p:sldId id="351" r:id="rId21"/>
    <p:sldId id="352" r:id="rId22"/>
    <p:sldId id="353" r:id="rId23"/>
    <p:sldId id="354" r:id="rId24"/>
    <p:sldId id="356" r:id="rId25"/>
    <p:sldId id="450" r:id="rId26"/>
    <p:sldId id="357" r:id="rId27"/>
    <p:sldId id="359" r:id="rId28"/>
    <p:sldId id="358" r:id="rId29"/>
    <p:sldId id="360" r:id="rId30"/>
    <p:sldId id="361" r:id="rId31"/>
    <p:sldId id="362" r:id="rId32"/>
    <p:sldId id="451" r:id="rId33"/>
    <p:sldId id="363" r:id="rId34"/>
    <p:sldId id="371" r:id="rId35"/>
    <p:sldId id="372" r:id="rId36"/>
    <p:sldId id="373" r:id="rId37"/>
    <p:sldId id="364" r:id="rId38"/>
    <p:sldId id="436" r:id="rId39"/>
    <p:sldId id="365" r:id="rId40"/>
    <p:sldId id="433" r:id="rId41"/>
    <p:sldId id="452" r:id="rId42"/>
    <p:sldId id="453" r:id="rId43"/>
    <p:sldId id="425" r:id="rId44"/>
    <p:sldId id="437" r:id="rId45"/>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81691"/>
  </p:normalViewPr>
  <p:slideViewPr>
    <p:cSldViewPr>
      <p:cViewPr varScale="1">
        <p:scale>
          <a:sx n="94" d="100"/>
          <a:sy n="94" d="100"/>
        </p:scale>
        <p:origin x="224" y="232"/>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Bangkok" TargetMode="External"/><Relationship Id="rId13" Type="http://schemas.openxmlformats.org/officeDocument/2006/relationships/hyperlink" Target="https://en.wikipedia.org/wiki/Kigali" TargetMode="External"/><Relationship Id="rId3" Type="http://schemas.openxmlformats.org/officeDocument/2006/relationships/hyperlink" Target="https://en.wikipedia.org/wiki/Vienna_Convention_for_the_Protection_of_the_Ozone_Layer" TargetMode="External"/><Relationship Id="rId7" Type="http://schemas.openxmlformats.org/officeDocument/2006/relationships/hyperlink" Target="https://en.wikipedia.org/wiki/Copenhagen" TargetMode="External"/><Relationship Id="rId12" Type="http://schemas.openxmlformats.org/officeDocument/2006/relationships/hyperlink" Target="https://en.wikipedia.org/wiki/Beijing" TargetMode="External"/><Relationship Id="rId2" Type="http://schemas.openxmlformats.org/officeDocument/2006/relationships/slide" Target="../slides/slide36.xml"/><Relationship Id="rId16" Type="http://schemas.openxmlformats.org/officeDocument/2006/relationships/hyperlink" Target="https://en.wikipedia.org/wiki/Montreal_Protocol#cite_note-4" TargetMode="External"/><Relationship Id="rId1" Type="http://schemas.openxmlformats.org/officeDocument/2006/relationships/notesMaster" Target="../notesMasters/notesMaster1.xml"/><Relationship Id="rId6" Type="http://schemas.openxmlformats.org/officeDocument/2006/relationships/hyperlink" Target="https://en.wikipedia.org/wiki/Nairobi" TargetMode="External"/><Relationship Id="rId11" Type="http://schemas.openxmlformats.org/officeDocument/2006/relationships/hyperlink" Target="https://en.wikipedia.org/wiki/Australia" TargetMode="External"/><Relationship Id="rId5" Type="http://schemas.openxmlformats.org/officeDocument/2006/relationships/hyperlink" Target="https://en.wikipedia.org/wiki/London" TargetMode="External"/><Relationship Id="rId15" Type="http://schemas.openxmlformats.org/officeDocument/2006/relationships/hyperlink" Target="https://en.wikipedia.org/wiki/Montreal_Protocol#cite_note-3" TargetMode="External"/><Relationship Id="rId10" Type="http://schemas.openxmlformats.org/officeDocument/2006/relationships/hyperlink" Target="https://en.wikipedia.org/wiki/Montreal" TargetMode="External"/><Relationship Id="rId4" Type="http://schemas.openxmlformats.org/officeDocument/2006/relationships/hyperlink" Target="https://en.wikipedia.org/wiki/Montreal_Protocol#cite_note-1" TargetMode="External"/><Relationship Id="rId9" Type="http://schemas.openxmlformats.org/officeDocument/2006/relationships/hyperlink" Target="https://en.wikipedia.org/wiki/Vienna" TargetMode="External"/><Relationship Id="rId14" Type="http://schemas.openxmlformats.org/officeDocument/2006/relationships/hyperlink" Target="https://en.wikipedia.org/wiki/Montreal_Protocol#cite_note-2"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13</a:t>
            </a:fld>
            <a:endParaRPr lang="en-GB"/>
          </a:p>
        </p:txBody>
      </p:sp>
    </p:spTree>
    <p:extLst>
      <p:ext uri="{BB962C8B-B14F-4D97-AF65-F5344CB8AC3E}">
        <p14:creationId xmlns:p14="http://schemas.microsoft.com/office/powerpoint/2010/main" val="4027958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Projected changes in the intensity and frequency of hot temperature extremes over land, extreme precipitation over land, and agricultural and ecological droughts in drying regions.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52513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223776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679322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p>
          <a:p>
            <a:endParaRPr lang="en-US" i="1" dirty="0"/>
          </a:p>
          <a:p>
            <a:r>
              <a:rPr lang="en-US" dirty="0"/>
              <a:t>Large CO2 plot: https://</a:t>
            </a:r>
            <a:r>
              <a:rPr lang="en-US" dirty="0" err="1"/>
              <a:t>essd.copernicus.org</a:t>
            </a:r>
            <a:r>
              <a:rPr lang="en-US" dirty="0"/>
              <a:t>/preprints/essd-2021-386/essd-2021-386.pdf</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232806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Ozone hole</a:t>
            </a:r>
          </a:p>
          <a:p>
            <a:r>
              <a:rPr lang="en-GB" sz="1200" b="0" i="0" u="none" strike="noStrike" kern="1200" dirty="0">
                <a:solidFill>
                  <a:srgbClr val="000000"/>
                </a:solidFill>
                <a:effectLst/>
                <a:latin typeface="Times New Roman" charset="0"/>
                <a:ea typeface="ＭＳ Ｐゴシック" charset="-128"/>
                <a:cs typeface="ＭＳ Ｐゴシック" charset="-128"/>
              </a:rPr>
              <a:t>Signed 26 August 1987, it was made pursuant to the 1985 </a:t>
            </a:r>
            <a:r>
              <a:rPr lang="en-GB" sz="1200" b="0" i="0" u="none" strike="noStrike" kern="1200" dirty="0">
                <a:solidFill>
                  <a:srgbClr val="000000"/>
                </a:solidFill>
                <a:effectLst/>
                <a:latin typeface="Times New Roman" charset="0"/>
                <a:ea typeface="ＭＳ Ｐゴシック" charset="-128"/>
                <a:cs typeface="ＭＳ Ｐゴシック" charset="-128"/>
                <a:hlinkClick r:id="rId3" tooltip="Vienna Convention for the Protection of the Ozone Layer"/>
              </a:rPr>
              <a:t>Vienna Convention for the Protection of the Ozone Layer</a:t>
            </a:r>
            <a:r>
              <a:rPr lang="en-GB" sz="1200" b="0" i="0" u="none" strike="noStrike" kern="1200" dirty="0">
                <a:solidFill>
                  <a:srgbClr val="000000"/>
                </a:solidFill>
                <a:effectLst/>
                <a:latin typeface="Times New Roman" charset="0"/>
                <a:ea typeface="ＭＳ Ｐゴシック" charset="-128"/>
                <a:cs typeface="ＭＳ Ｐゴシック" charset="-128"/>
              </a:rPr>
              <a:t>, which established the framework for international cooperation in addressing ozone depletion.</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4"/>
              </a:rPr>
              <a:t>[1]</a:t>
            </a:r>
            <a:r>
              <a:rPr lang="en-GB" sz="1200" b="0" i="0" u="none" strike="noStrike" kern="1200" dirty="0">
                <a:solidFill>
                  <a:srgbClr val="000000"/>
                </a:solidFill>
                <a:effectLst/>
                <a:latin typeface="Times New Roman" charset="0"/>
                <a:ea typeface="ＭＳ Ｐゴシック" charset="-128"/>
                <a:cs typeface="ＭＳ Ｐゴシック" charset="-128"/>
              </a:rPr>
              <a:t> The Montreal Protocol entered into force on 26 August 1989, and has since undergone nine revisions, in 1990 (</a:t>
            </a:r>
            <a:r>
              <a:rPr lang="en-GB" sz="1200" b="0" i="0" u="none" strike="noStrike" kern="1200" dirty="0">
                <a:solidFill>
                  <a:srgbClr val="000000"/>
                </a:solidFill>
                <a:effectLst/>
                <a:latin typeface="Times New Roman" charset="0"/>
                <a:ea typeface="ＭＳ Ｐゴシック" charset="-128"/>
                <a:cs typeface="ＭＳ Ｐゴシック" charset="-128"/>
                <a:hlinkClick r:id="rId5" tooltip="London"/>
              </a:rPr>
              <a:t>London</a:t>
            </a:r>
            <a:r>
              <a:rPr lang="en-GB" sz="1200" b="0" i="0" u="none" strike="noStrike" kern="1200" dirty="0">
                <a:solidFill>
                  <a:srgbClr val="000000"/>
                </a:solidFill>
                <a:effectLst/>
                <a:latin typeface="Times New Roman" charset="0"/>
                <a:ea typeface="ＭＳ Ｐゴシック" charset="-128"/>
                <a:cs typeface="ＭＳ Ｐゴシック" charset="-128"/>
              </a:rPr>
              <a:t>), 1991 (</a:t>
            </a:r>
            <a:r>
              <a:rPr lang="en-GB" sz="1200" b="0" i="0" u="none" strike="noStrike" kern="1200" dirty="0">
                <a:solidFill>
                  <a:srgbClr val="000000"/>
                </a:solidFill>
                <a:effectLst/>
                <a:latin typeface="Times New Roman" charset="0"/>
                <a:ea typeface="ＭＳ Ｐゴシック" charset="-128"/>
                <a:cs typeface="ＭＳ Ｐゴシック" charset="-128"/>
                <a:hlinkClick r:id="rId6" tooltip="Nairobi"/>
              </a:rPr>
              <a:t>Nairobi</a:t>
            </a:r>
            <a:r>
              <a:rPr lang="en-GB" sz="1200" b="0" i="0" u="none" strike="noStrike" kern="1200" dirty="0">
                <a:solidFill>
                  <a:srgbClr val="000000"/>
                </a:solidFill>
                <a:effectLst/>
                <a:latin typeface="Times New Roman" charset="0"/>
                <a:ea typeface="ＭＳ Ｐゴシック" charset="-128"/>
                <a:cs typeface="ＭＳ Ｐゴシック" charset="-128"/>
              </a:rPr>
              <a:t>), 1992 (</a:t>
            </a:r>
            <a:r>
              <a:rPr lang="en-GB" sz="1200" b="0" i="0" u="none" strike="noStrike" kern="1200" dirty="0">
                <a:solidFill>
                  <a:srgbClr val="000000"/>
                </a:solidFill>
                <a:effectLst/>
                <a:latin typeface="Times New Roman" charset="0"/>
                <a:ea typeface="ＭＳ Ｐゴシック" charset="-128"/>
                <a:cs typeface="ＭＳ Ｐゴシック" charset="-128"/>
                <a:hlinkClick r:id="rId7" tooltip="Copenhagen"/>
              </a:rPr>
              <a:t>Copenhagen</a:t>
            </a:r>
            <a:r>
              <a:rPr lang="en-GB" sz="1200" b="0" i="0" u="none" strike="noStrike" kern="1200" dirty="0">
                <a:solidFill>
                  <a:srgbClr val="000000"/>
                </a:solidFill>
                <a:effectLst/>
                <a:latin typeface="Times New Roman" charset="0"/>
                <a:ea typeface="ＭＳ Ｐゴシック" charset="-128"/>
                <a:cs typeface="ＭＳ Ｐゴシック" charset="-128"/>
              </a:rPr>
              <a:t>), 1993 (</a:t>
            </a:r>
            <a:r>
              <a:rPr lang="en-GB" sz="1200" b="0" i="0" u="none" strike="noStrike" kern="1200" dirty="0">
                <a:solidFill>
                  <a:srgbClr val="000000"/>
                </a:solidFill>
                <a:effectLst/>
                <a:latin typeface="Times New Roman" charset="0"/>
                <a:ea typeface="ＭＳ Ｐゴシック" charset="-128"/>
                <a:cs typeface="ＭＳ Ｐゴシック" charset="-128"/>
                <a:hlinkClick r:id="rId8" tooltip="Bangkok"/>
              </a:rPr>
              <a:t>Bangkok</a:t>
            </a:r>
            <a:r>
              <a:rPr lang="en-GB" sz="1200" b="0" i="0" u="none" strike="noStrike" kern="1200" dirty="0">
                <a:solidFill>
                  <a:srgbClr val="000000"/>
                </a:solidFill>
                <a:effectLst/>
                <a:latin typeface="Times New Roman" charset="0"/>
                <a:ea typeface="ＭＳ Ｐゴシック" charset="-128"/>
                <a:cs typeface="ＭＳ Ｐゴシック" charset="-128"/>
              </a:rPr>
              <a:t>), 1995 (</a:t>
            </a:r>
            <a:r>
              <a:rPr lang="en-GB" sz="1200" b="0" i="0" u="none" strike="noStrike" kern="1200" dirty="0">
                <a:solidFill>
                  <a:srgbClr val="000000"/>
                </a:solidFill>
                <a:effectLst/>
                <a:latin typeface="Times New Roman" charset="0"/>
                <a:ea typeface="ＭＳ Ｐゴシック" charset="-128"/>
                <a:cs typeface="ＭＳ Ｐゴシック" charset="-128"/>
                <a:hlinkClick r:id="rId9" tooltip="Vienna"/>
              </a:rPr>
              <a:t>Vienna</a:t>
            </a:r>
            <a:r>
              <a:rPr lang="en-GB" sz="1200" b="0" i="0" u="none" strike="noStrike" kern="1200" dirty="0">
                <a:solidFill>
                  <a:srgbClr val="000000"/>
                </a:solidFill>
                <a:effectLst/>
                <a:latin typeface="Times New Roman" charset="0"/>
                <a:ea typeface="ＭＳ Ｐゴシック" charset="-128"/>
                <a:cs typeface="ＭＳ Ｐゴシック" charset="-128"/>
              </a:rPr>
              <a:t>), 1997 (</a:t>
            </a:r>
            <a:r>
              <a:rPr lang="en-GB" sz="1200" b="0" i="0" u="none" strike="noStrike" kern="1200" dirty="0">
                <a:solidFill>
                  <a:srgbClr val="000000"/>
                </a:solidFill>
                <a:effectLst/>
                <a:latin typeface="Times New Roman" charset="0"/>
                <a:ea typeface="ＭＳ Ｐゴシック" charset="-128"/>
                <a:cs typeface="ＭＳ Ｐゴシック" charset="-128"/>
                <a:hlinkClick r:id="rId10" tooltip="Montreal"/>
              </a:rPr>
              <a:t>Montreal</a:t>
            </a:r>
            <a:r>
              <a:rPr lang="en-GB" sz="1200" b="0" i="0" u="none" strike="noStrike" kern="1200" dirty="0">
                <a:solidFill>
                  <a:srgbClr val="000000"/>
                </a:solidFill>
                <a:effectLst/>
                <a:latin typeface="Times New Roman" charset="0"/>
                <a:ea typeface="ＭＳ Ｐゴシック" charset="-128"/>
                <a:cs typeface="ＭＳ Ｐゴシック" charset="-128"/>
              </a:rPr>
              <a:t>), 1998 (</a:t>
            </a:r>
            <a:r>
              <a:rPr lang="en-GB" sz="1200" b="0" i="0" u="none" strike="noStrike" kern="1200" dirty="0">
                <a:solidFill>
                  <a:srgbClr val="000000"/>
                </a:solidFill>
                <a:effectLst/>
                <a:latin typeface="Times New Roman" charset="0"/>
                <a:ea typeface="ＭＳ Ｐゴシック" charset="-128"/>
                <a:cs typeface="ＭＳ Ｐゴシック" charset="-128"/>
                <a:hlinkClick r:id="rId11" tooltip="Australia"/>
              </a:rPr>
              <a:t>Australia</a:t>
            </a:r>
            <a:r>
              <a:rPr lang="en-GB" sz="1200" b="0" i="0" u="none" strike="noStrike" kern="1200" dirty="0">
                <a:solidFill>
                  <a:srgbClr val="000000"/>
                </a:solidFill>
                <a:effectLst/>
                <a:latin typeface="Times New Roman" charset="0"/>
                <a:ea typeface="ＭＳ Ｐゴシック" charset="-128"/>
                <a:cs typeface="ＭＳ Ｐゴシック" charset="-128"/>
              </a:rPr>
              <a:t>), 1999 (</a:t>
            </a:r>
            <a:r>
              <a:rPr lang="en-GB" sz="1200" b="0" i="0" u="none" strike="noStrike" kern="1200" dirty="0">
                <a:solidFill>
                  <a:srgbClr val="000000"/>
                </a:solidFill>
                <a:effectLst/>
                <a:latin typeface="Times New Roman" charset="0"/>
                <a:ea typeface="ＭＳ Ｐゴシック" charset="-128"/>
                <a:cs typeface="ＭＳ Ｐゴシック" charset="-128"/>
                <a:hlinkClick r:id="rId12" tooltip="Beijing"/>
              </a:rPr>
              <a:t>Beijing</a:t>
            </a:r>
            <a:r>
              <a:rPr lang="en-GB" sz="1200" b="0" i="0" u="none" strike="noStrike" kern="1200" dirty="0">
                <a:solidFill>
                  <a:srgbClr val="000000"/>
                </a:solidFill>
                <a:effectLst/>
                <a:latin typeface="Times New Roman" charset="0"/>
                <a:ea typeface="ＭＳ Ｐゴシック" charset="-128"/>
                <a:cs typeface="ＭＳ Ｐゴシック" charset="-128"/>
              </a:rPr>
              <a:t>) and 2016 (</a:t>
            </a:r>
            <a:r>
              <a:rPr lang="en-GB" sz="1200" b="0" i="0" u="none" strike="noStrike" kern="1200" dirty="0">
                <a:solidFill>
                  <a:srgbClr val="000000"/>
                </a:solidFill>
                <a:effectLst/>
                <a:latin typeface="Times New Roman" charset="0"/>
                <a:ea typeface="ＭＳ Ｐゴシック" charset="-128"/>
                <a:cs typeface="ＭＳ Ｐゴシック" charset="-128"/>
                <a:hlinkClick r:id="rId13" tooltip="Kigali"/>
              </a:rPr>
              <a:t>Kigali</a:t>
            </a:r>
            <a:r>
              <a:rPr lang="en-GB" sz="1200" b="0" i="0" u="none" strike="noStrike" kern="1200" dirty="0">
                <a:solidFill>
                  <a:srgbClr val="000000"/>
                </a:solidFill>
                <a:effectLst/>
                <a:latin typeface="Times New Roman" charset="0"/>
                <a:ea typeface="ＭＳ Ｐゴシック" charset="-128"/>
                <a:cs typeface="ＭＳ Ｐゴシック" charset="-128"/>
              </a:rPr>
              <a:t>).</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4"/>
              </a:rPr>
              <a:t>[2]</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5"/>
              </a:rPr>
              <a:t>[3]</a:t>
            </a:r>
            <a:r>
              <a:rPr lang="en-GB" sz="1200" b="0" i="0" u="none" strike="noStrike" kern="1200" baseline="30000" dirty="0">
                <a:solidFill>
                  <a:srgbClr val="000000"/>
                </a:solidFill>
                <a:effectLst/>
                <a:latin typeface="Times New Roman" charset="0"/>
                <a:ea typeface="ＭＳ Ｐゴシック" charset="-128"/>
                <a:cs typeface="ＭＳ Ｐゴシック" charset="-128"/>
                <a:hlinkClick r:id="rId16"/>
              </a:rPr>
              <a:t>[4]</a:t>
            </a:r>
            <a:endParaRPr lang="en-GB" sz="1200" b="0" i="0" u="none" strike="noStrike" kern="1200" dirty="0">
              <a:solidFill>
                <a:srgbClr val="000000"/>
              </a:solidFill>
              <a:effectLst/>
              <a:latin typeface="Times New Roman" charset="0"/>
              <a:ea typeface="ＭＳ Ｐゴシック" charset="-128"/>
              <a:cs typeface="ＭＳ Ｐゴシック" charset="-128"/>
            </a:endParaRPr>
          </a:p>
          <a:p>
            <a:br>
              <a:rPr lang="en-GB" dirty="0"/>
            </a:b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https://</a:t>
            </a:r>
            <a:r>
              <a:rPr lang="en-GB" sz="1200" kern="1200" dirty="0" err="1">
                <a:solidFill>
                  <a:srgbClr val="000000"/>
                </a:solidFill>
                <a:effectLst/>
                <a:latin typeface="Times New Roman" charset="0"/>
                <a:ea typeface="ＭＳ Ｐゴシック" charset="-128"/>
                <a:cs typeface="ＭＳ Ｐゴシック" charset="-128"/>
              </a:rPr>
              <a:t>essd.copernicus.org</a:t>
            </a:r>
            <a:r>
              <a:rPr lang="en-GB" sz="1200" kern="1200" dirty="0">
                <a:solidFill>
                  <a:srgbClr val="000000"/>
                </a:solidFill>
                <a:effectLst/>
                <a:latin typeface="Times New Roman" charset="0"/>
                <a:ea typeface="ＭＳ Ｐゴシック" charset="-128"/>
                <a:cs typeface="ＭＳ Ｐゴシック" charset="-128"/>
              </a:rPr>
              <a:t>/preprints/essd-2021-386/essd-2021-386.pdf</a:t>
            </a:r>
          </a:p>
          <a:p>
            <a:endParaRPr lang="en-GB" sz="1200" kern="1200" dirty="0">
              <a:solidFill>
                <a:srgbClr val="000000"/>
              </a:solidFill>
              <a:effectLst/>
              <a:latin typeface="Times New Roman" charset="0"/>
              <a:ea typeface="ＭＳ Ｐゴシック" charset="-128"/>
              <a:cs typeface="ＭＳ Ｐゴシック" charset="-128"/>
            </a:endParaRPr>
          </a:p>
          <a:p>
            <a:r>
              <a:rPr lang="en-GB" sz="1200" kern="1200" dirty="0">
                <a:solidFill>
                  <a:srgbClr val="000000"/>
                </a:solidFill>
                <a:effectLst/>
                <a:latin typeface="Times New Roman" charset="0"/>
                <a:ea typeface="ＭＳ Ｐゴシック" charset="-128"/>
                <a:cs typeface="ＭＳ Ｐゴシック" charset="-128"/>
              </a:rPr>
              <a:t>Combined components of the global carbon budget illustrated in Fig. 2 as a function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3  time, for fossil CO2 emissions (EFOS, including a small sink from cement carbonation; grey) and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4  emissions from land-use change (ELUC; brown), as well as their partitioning among the atmosphere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5  (GATM; cyan), ocean (SOCEAN; blue), and land (SLAND; green). Panel (a) shows annual estimates of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6  each flux and panel (b) the cumulative flux (the sum of all prior annual fluxes) since the year 1850.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7  The partitioning is based on nearly independent estimates from observations (for GATM) and from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8  process model ensembles constrained by data (for SOCEAN and SLAND) and does not exactly add up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9  to the sum of the emissions, resulting in a budget imbalance (BIM) which is represented by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10  difference between the bottom red line (mirroring total emissions) and the sum of carbon fluxes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11  in the ocean, land, and atmosphere reservoirs. All data are in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(panel a) and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(panel b).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12  The EFOS estimates are primarily from (Gilfillan and Marland, 2021), with uncertainty of about ±5%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13  (±1</a:t>
            </a:r>
            <a:r>
              <a:rPr lang="el-GR" sz="1200" kern="1200" dirty="0">
                <a:solidFill>
                  <a:srgbClr val="000000"/>
                </a:solidFill>
                <a:effectLst/>
                <a:latin typeface="Times New Roman" charset="0"/>
                <a:ea typeface="ＭＳ Ｐゴシック" charset="-128"/>
                <a:cs typeface="ＭＳ Ｐゴシック" charset="-128"/>
              </a:rPr>
              <a:t>σ). </a:t>
            </a:r>
            <a:r>
              <a:rPr lang="en-GB" sz="1200" kern="1200" dirty="0">
                <a:solidFill>
                  <a:srgbClr val="000000"/>
                </a:solidFill>
                <a:effectLst/>
                <a:latin typeface="Times New Roman" charset="0"/>
                <a:ea typeface="ＭＳ Ｐゴシック" charset="-128"/>
                <a:cs typeface="ＭＳ Ｐゴシック" charset="-128"/>
              </a:rPr>
              <a:t>The ELUC estimates are from three bookkeeping models (Table 4) with uncertainties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14  ±0.7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The GATM estimates prior to 1959 are from </a:t>
            </a:r>
            <a:r>
              <a:rPr lang="en-GB" sz="1200" kern="1200" dirty="0" err="1">
                <a:solidFill>
                  <a:srgbClr val="000000"/>
                </a:solidFill>
                <a:effectLst/>
                <a:latin typeface="Times New Roman" charset="0"/>
                <a:ea typeface="ＭＳ Ｐゴシック" charset="-128"/>
                <a:cs typeface="ＭＳ Ｐゴシック" charset="-128"/>
              </a:rPr>
              <a:t>Joos</a:t>
            </a:r>
            <a:r>
              <a:rPr lang="en-GB" sz="1200" kern="1200" dirty="0">
                <a:solidFill>
                  <a:srgbClr val="000000"/>
                </a:solidFill>
                <a:effectLst/>
                <a:latin typeface="Times New Roman" charset="0"/>
                <a:ea typeface="ＭＳ Ｐゴシック" charset="-128"/>
                <a:cs typeface="ＭＳ Ｐゴシック" charset="-128"/>
              </a:rPr>
              <a:t> and </a:t>
            </a:r>
            <a:r>
              <a:rPr lang="en-GB" sz="1200" kern="1200" dirty="0" err="1">
                <a:solidFill>
                  <a:srgbClr val="000000"/>
                </a:solidFill>
                <a:effectLst/>
                <a:latin typeface="Times New Roman" charset="0"/>
                <a:ea typeface="ＭＳ Ｐゴシック" charset="-128"/>
                <a:cs typeface="ＭＳ Ｐゴシック" charset="-128"/>
              </a:rPr>
              <a:t>Spahni</a:t>
            </a:r>
            <a:r>
              <a:rPr lang="en-GB" sz="1200" kern="1200" dirty="0">
                <a:solidFill>
                  <a:srgbClr val="000000"/>
                </a:solidFill>
                <a:effectLst/>
                <a:latin typeface="Times New Roman" charset="0"/>
                <a:ea typeface="ＭＳ Ｐゴシック" charset="-128"/>
                <a:cs typeface="ＭＳ Ｐゴシック" charset="-128"/>
              </a:rPr>
              <a:t> (2008) with uncertainties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15  equivalent to about ±0.1-0.15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and from </a:t>
            </a:r>
            <a:r>
              <a:rPr lang="en-GB" sz="1200" kern="1200" dirty="0" err="1">
                <a:solidFill>
                  <a:srgbClr val="000000"/>
                </a:solidFill>
                <a:effectLst/>
                <a:latin typeface="Times New Roman" charset="0"/>
                <a:ea typeface="ＭＳ Ｐゴシック" charset="-128"/>
                <a:cs typeface="ＭＳ Ｐゴシック" charset="-128"/>
              </a:rPr>
              <a:t>Dlugokencky</a:t>
            </a:r>
            <a:r>
              <a:rPr lang="en-GB" sz="1200" kern="1200" dirty="0">
                <a:solidFill>
                  <a:srgbClr val="000000"/>
                </a:solidFill>
                <a:effectLst/>
                <a:latin typeface="Times New Roman" charset="0"/>
                <a:ea typeface="ＭＳ Ｐゴシック" charset="-128"/>
                <a:cs typeface="ＭＳ Ｐゴシック" charset="-128"/>
              </a:rPr>
              <a:t> and Tans (2021) since 1959 with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16  uncertainties of about +-0.07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during 1959-1979 and ±0.02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1980. The SOCEAN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17  estimate is the average from </a:t>
            </a:r>
            <a:r>
              <a:rPr lang="en-GB" sz="1200" kern="1200" dirty="0" err="1">
                <a:solidFill>
                  <a:srgbClr val="000000"/>
                </a:solidFill>
                <a:effectLst/>
                <a:latin typeface="Times New Roman" charset="0"/>
                <a:ea typeface="ＭＳ Ｐゴシック" charset="-128"/>
                <a:cs typeface="ＭＳ Ｐゴシック" charset="-128"/>
              </a:rPr>
              <a:t>Khatiwala</a:t>
            </a:r>
            <a:r>
              <a:rPr lang="en-GB" sz="1200" kern="1200" dirty="0">
                <a:solidFill>
                  <a:srgbClr val="000000"/>
                </a:solidFill>
                <a:effectLst/>
                <a:latin typeface="Times New Roman" charset="0"/>
                <a:ea typeface="ＭＳ Ｐゴシック" charset="-128"/>
                <a:cs typeface="ＭＳ Ｐゴシック" charset="-128"/>
              </a:rPr>
              <a:t> et al. (2013) and DeVries (2014) with uncertainty of about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18  ±30% prior to 1959, and the average of an ensemble of models and an ensemble of fCO2 data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19  products (Table 4) with uncertainties of about ±0.4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since 1959. The SLAND estimate is the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20  average of an ensemble of models (Table 4) with uncertainties of about ±1 </a:t>
            </a:r>
            <a:r>
              <a:rPr lang="en-GB" sz="1200" kern="1200" dirty="0" err="1">
                <a:solidFill>
                  <a:srgbClr val="000000"/>
                </a:solidFill>
                <a:effectLst/>
                <a:latin typeface="Times New Roman" charset="0"/>
                <a:ea typeface="ＭＳ Ｐゴシック" charset="-128"/>
                <a:cs typeface="ＭＳ Ｐゴシック" charset="-128"/>
              </a:rPr>
              <a:t>GtC</a:t>
            </a:r>
            <a:r>
              <a:rPr lang="en-GB" sz="1200" kern="1200" dirty="0">
                <a:solidFill>
                  <a:srgbClr val="000000"/>
                </a:solidFill>
                <a:effectLst/>
                <a:latin typeface="Times New Roman" charset="0"/>
                <a:ea typeface="ＭＳ Ｐゴシック" charset="-128"/>
                <a:cs typeface="ＭＳ Ｐゴシック" charset="-128"/>
              </a:rPr>
              <a:t> yr-1. See the text </a:t>
            </a:r>
            <a:endParaRPr lang="en-GB" dirty="0">
              <a:effectLst/>
            </a:endParaRPr>
          </a:p>
          <a:p>
            <a:r>
              <a:rPr lang="en-GB" sz="1200" kern="1200" dirty="0">
                <a:solidFill>
                  <a:srgbClr val="000000"/>
                </a:solidFill>
                <a:effectLst/>
                <a:latin typeface="Times New Roman" charset="0"/>
                <a:ea typeface="ＭＳ Ｐゴシック" charset="-128"/>
                <a:cs typeface="ＭＳ Ｐゴシック" charset="-128"/>
              </a:rPr>
              <a:t>21  for more details of each component and their uncertainties. </a:t>
            </a:r>
            <a:endParaRPr lang="en-GB" dirty="0">
              <a:effectLst/>
            </a:endParaRP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than previous slide on the fluxes</a:t>
            </a:r>
            <a:r>
              <a:rPr lang="en-US"/>
              <a:t>, from AR5</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3507662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44</a:t>
            </a:fld>
            <a:endParaRPr lang="en-GB"/>
          </a:p>
        </p:txBody>
      </p:sp>
    </p:spTree>
    <p:extLst>
      <p:ext uri="{BB962C8B-B14F-4D97-AF65-F5344CB8AC3E}">
        <p14:creationId xmlns:p14="http://schemas.microsoft.com/office/powerpoint/2010/main" val="35666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 from https://</a:t>
            </a:r>
            <a:r>
              <a:rPr lang="en-US" dirty="0" err="1"/>
              <a:t>www.ipcc.ch</a:t>
            </a:r>
            <a:r>
              <a:rPr lang="en-US" dirty="0"/>
              <a:t>/report/ar6/wg1/downloads/report/IPCC_AR6_WGI_SPM_final.pdf</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It is unequivocal that human influence has warmed the atmosphere, ocean and land.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Widespread and rapid changes in the atmosphere, ocean, cryosphere and biosphere have occurred</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Observed increases in well-mixed greenhouse gas (GHG) concentrations since around 1750 are unequivocally caused by human activities.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Since 2011 (measurements reported in AR5), concentrations have continued to increase in the atmosphere, reaching annual averages of 410 parts per million (ppm) for carbon dioxide (CO2), 1866 parts per billion (ppb) for methane (CH4), and 332 ppb for nitrous oxide (N2O) in 2019.6 Land and ocean have taken up a near-constant proportion (globally about 56% per year) of CO2 emissions from human activities over the past six decades, with regional differences (high confidence).</a:t>
            </a: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32193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5</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charset="0"/>
                <a:ea typeface="ＭＳ Ｐゴシック" charset="-128"/>
                <a:cs typeface="ＭＳ Ｐゴシック" charset="-128"/>
              </a:rPr>
              <a:t>Panel a): Observed global warming (increase in global surface temperature) and its very likely range {3.3.1, </a:t>
            </a:r>
            <a:endParaRPr lang="en-GB" dirty="0"/>
          </a:p>
          <a:p>
            <a:r>
              <a:rPr lang="en-GB" sz="1200" kern="1200" dirty="0">
                <a:solidFill>
                  <a:srgbClr val="000000"/>
                </a:solidFill>
                <a:effectLst/>
                <a:latin typeface="Times New Roman" charset="0"/>
                <a:ea typeface="ＭＳ Ｐゴシック" charset="-128"/>
                <a:cs typeface="ＭＳ Ｐゴシック" charset="-128"/>
              </a:rPr>
              <a:t>Cross-Chapter Box 2.3}. </a:t>
            </a:r>
            <a:endParaRPr lang="en-GB" dirty="0"/>
          </a:p>
          <a:p>
            <a:r>
              <a:rPr lang="en-GB" sz="1200" kern="1200" dirty="0">
                <a:solidFill>
                  <a:srgbClr val="000000"/>
                </a:solidFill>
                <a:effectLst/>
                <a:latin typeface="Times New Roman" charset="0"/>
                <a:ea typeface="ＭＳ Ｐゴシック" charset="-128"/>
                <a:cs typeface="ＭＳ Ｐゴシック" charset="-128"/>
              </a:rPr>
              <a:t>Panel b): Evidence from attribution studies, which synthesize information from climate models and observations. The panel shows temperature change attributed to total human influence, changes in well-mixed greenhouse gas concentrations, other human drivers due to aerosols, ozone and land-use change (land-use reflectance), solar and volcanic drivers, and internal climate variability. Whiskers show likely ranges {3.3.1}. </a:t>
            </a:r>
            <a:endParaRPr lang="en-GB" dirty="0"/>
          </a:p>
          <a:p>
            <a:r>
              <a:rPr lang="en-GB" sz="1200" kern="1200" dirty="0">
                <a:solidFill>
                  <a:srgbClr val="000000"/>
                </a:solidFill>
                <a:effectLst/>
                <a:latin typeface="Times New Roman" charset="0"/>
                <a:ea typeface="ＭＳ Ｐゴシック" charset="-128"/>
                <a:cs typeface="ＭＳ Ｐゴシック" charset="-128"/>
              </a:rPr>
              <a:t>Panel c): Evidence from the assessment of radiative forcing and climate sensitivity. The panel shows temperature changes from individual components of human influence, including emissions of greenhouse gases, aerosols and their precursors; land-use changes (land-use reflectance and irrigation); and aviation contrails. Whiskers show very likely ranges. Estimates account for both direct emissions into the atmosphere and their effect, if any, on other climate drivers. For aerosols, both direct (through radiation) and indirect (through interactions with clouds) effects are considered.{6.4.2, 7.3}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a:t>
            </a:fld>
            <a:endParaRPr lang="en-GB"/>
          </a:p>
        </p:txBody>
      </p:sp>
    </p:spTree>
    <p:extLst>
      <p:ext uri="{BB962C8B-B14F-4D97-AF65-F5344CB8AC3E}">
        <p14:creationId xmlns:p14="http://schemas.microsoft.com/office/powerpoint/2010/main" val="310086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88806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29317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The scale of recent changes across the climate system as a whole and the present state of many aspects of the climate system are unprecedented over many centuries to many thousands of years.</a:t>
            </a:r>
            <a:br>
              <a:rPr lang="en-GB" sz="1200" kern="1200" dirty="0">
                <a:solidFill>
                  <a:srgbClr val="000000"/>
                </a:solidFill>
                <a:effectLst/>
                <a:latin typeface="Times New Roman" charset="0"/>
                <a:ea typeface="ＭＳ Ｐゴシック" charset="-128"/>
                <a:cs typeface="ＭＳ Ｐゴシック" charset="-128"/>
              </a:rPr>
            </a:b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336759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Changes in annual mean surface temperature, precipitation, and soil moisture. </a:t>
            </a:r>
            <a:endParaRPr lang="en-GB"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3778761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climate.gov/media/960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hyperlink" Target="https://unfccc.int/process-and-meetings/the-paris-agreement/the-paris-agreement"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microsoft.com/office/2007/relationships/media" Target="../media/media18.m4a"/><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audio" Target="../media/media18.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hyperlink" Target="https://www.ipcc.ch/report/sixth-assessment-report-working-group-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interactive-atlas.ipcc.ch/"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hyperlink" Target="https://www.ipcc.ch/report/ar6/wg1/downloads/report/IPCC_AR6_WGI_TS.pdf" TargetMode="External"/><Relationship Id="rId13" Type="http://schemas.openxmlformats.org/officeDocument/2006/relationships/hyperlink" Target="https://archive.ipcc.ch/report/ar5/syr/" TargetMode="External"/><Relationship Id="rId3" Type="http://schemas.openxmlformats.org/officeDocument/2006/relationships/slideLayout" Target="../slideLayouts/slideLayout2.xml"/><Relationship Id="rId7" Type="http://schemas.openxmlformats.org/officeDocument/2006/relationships/hyperlink" Target="https://www.carbonbrief.org/in-depth-qa-the-ipccs-sixth-assessment-report-on-climate-science" TargetMode="External"/><Relationship Id="rId12" Type="http://schemas.openxmlformats.org/officeDocument/2006/relationships/hyperlink" Target="https://www.ipcc.ch/report/ar5/wg1/" TargetMode="Externa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essd.copernicus.org/preprints/essd-2021-386/" TargetMode="External"/><Relationship Id="rId11" Type="http://schemas.openxmlformats.org/officeDocument/2006/relationships/hyperlink" Target="https://www.ipcc.ch/sr15/" TargetMode="External"/><Relationship Id="rId5" Type="http://schemas.openxmlformats.org/officeDocument/2006/relationships/hyperlink" Target="https://interactive-atlas.ipcc.ch/" TargetMode="External"/><Relationship Id="rId10" Type="http://schemas.openxmlformats.org/officeDocument/2006/relationships/hyperlink" Target="http://www.fao.org/forest-resources-assessment/2020" TargetMode="External"/><Relationship Id="rId4" Type="http://schemas.openxmlformats.org/officeDocument/2006/relationships/notesSlide" Target="../notesSlides/notesSlide25.xml"/><Relationship Id="rId9" Type="http://schemas.openxmlformats.org/officeDocument/2006/relationships/hyperlink" Target="http://www.nature.com/nature/journal/v461/n7263/full/461472a.html" TargetMode="Externa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sp>
        <p:nvSpPr>
          <p:cNvPr id="3" name="Content Placeholder 2"/>
          <p:cNvSpPr>
            <a:spLocks noGrp="1"/>
          </p:cNvSpPr>
          <p:nvPr>
            <p:ph idx="1"/>
          </p:nvPr>
        </p:nvSpPr>
        <p:spPr>
          <a:xfrm>
            <a:off x="76969" y="1260475"/>
            <a:ext cx="9067800" cy="4987925"/>
          </a:xfrm>
        </p:spPr>
        <p:txBody>
          <a:bodyPr/>
          <a:lstStyle/>
          <a:p>
            <a:endParaRPr lang="en-GB" sz="2400" dirty="0"/>
          </a:p>
        </p:txBody>
      </p:sp>
      <p:pic>
        <p:nvPicPr>
          <p:cNvPr id="7" name="Picture 6">
            <a:extLst>
              <a:ext uri="{FF2B5EF4-FFF2-40B4-BE49-F238E27FC236}">
                <a16:creationId xmlns:a16="http://schemas.microsoft.com/office/drawing/2014/main" id="{EE9D716C-4C3E-FA44-BE33-4A762864082E}"/>
              </a:ext>
            </a:extLst>
          </p:cNvPr>
          <p:cNvPicPr>
            <a:picLocks noChangeAspect="1"/>
          </p:cNvPicPr>
          <p:nvPr/>
        </p:nvPicPr>
        <p:blipFill>
          <a:blip r:embed="rId3"/>
          <a:stretch>
            <a:fillRect/>
          </a:stretch>
        </p:blipFill>
        <p:spPr>
          <a:xfrm>
            <a:off x="6582" y="1260475"/>
            <a:ext cx="10080625" cy="6712754"/>
          </a:xfrm>
          <a:prstGeom prst="rect">
            <a:avLst/>
          </a:prstGeom>
        </p:spPr>
      </p:pic>
    </p:spTree>
    <p:extLst>
      <p:ext uri="{BB962C8B-B14F-4D97-AF65-F5344CB8AC3E}">
        <p14:creationId xmlns:p14="http://schemas.microsoft.com/office/powerpoint/2010/main" val="31124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E91BE2DE-59BD-E044-902A-D8137EBAE0FF}"/>
              </a:ext>
            </a:extLst>
          </p:cNvPr>
          <p:cNvPicPr>
            <a:picLocks noChangeAspect="1"/>
          </p:cNvPicPr>
          <p:nvPr/>
        </p:nvPicPr>
        <p:blipFill>
          <a:blip r:embed="rId2"/>
          <a:stretch>
            <a:fillRect/>
          </a:stretch>
        </p:blipFill>
        <p:spPr>
          <a:xfrm>
            <a:off x="-1" y="1697347"/>
            <a:ext cx="10080625" cy="4164980"/>
          </a:xfrm>
          <a:prstGeom prst="rect">
            <a:avLst/>
          </a:prstGeom>
        </p:spPr>
      </p:pic>
    </p:spTree>
    <p:extLst>
      <p:ext uri="{BB962C8B-B14F-4D97-AF65-F5344CB8AC3E}">
        <p14:creationId xmlns:p14="http://schemas.microsoft.com/office/powerpoint/2010/main" val="42089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80625" cy="1260475"/>
          </a:xfrm>
        </p:spPr>
        <p:txBody>
          <a:bodyPr/>
          <a:lstStyle/>
          <a:p>
            <a:r>
              <a:rPr lang="en-GB" sz="3600" b="1" dirty="0"/>
              <a:t>Future Climate Changes, Risks and Impacts</a:t>
            </a:r>
            <a:br>
              <a:rPr lang="en-GB" sz="3600" b="1" dirty="0"/>
            </a:br>
            <a:r>
              <a:rPr lang="en-GB" sz="1400" dirty="0"/>
              <a:t>With every increment of global warming, changes get larger in regional mean temperature, precipitation and soil moisture </a:t>
            </a:r>
            <a:endParaRPr lang="en-GB" sz="3600" dirty="0"/>
          </a:p>
        </p:txBody>
      </p:sp>
      <p:pic>
        <p:nvPicPr>
          <p:cNvPr id="4" name="Picture 3">
            <a:extLst>
              <a:ext uri="{FF2B5EF4-FFF2-40B4-BE49-F238E27FC236}">
                <a16:creationId xmlns:a16="http://schemas.microsoft.com/office/drawing/2014/main" id="{8E22F7AB-9ACE-4B4B-A158-8E9E60937128}"/>
              </a:ext>
            </a:extLst>
          </p:cNvPr>
          <p:cNvPicPr>
            <a:picLocks noChangeAspect="1"/>
          </p:cNvPicPr>
          <p:nvPr/>
        </p:nvPicPr>
        <p:blipFill>
          <a:blip r:embed="rId2"/>
          <a:stretch>
            <a:fillRect/>
          </a:stretch>
        </p:blipFill>
        <p:spPr>
          <a:xfrm>
            <a:off x="-1" y="1641871"/>
            <a:ext cx="10080625" cy="4275932"/>
          </a:xfrm>
          <a:prstGeom prst="rect">
            <a:avLst/>
          </a:prstGeom>
        </p:spPr>
      </p:pic>
    </p:spTree>
    <p:extLst>
      <p:ext uri="{BB962C8B-B14F-4D97-AF65-F5344CB8AC3E}">
        <p14:creationId xmlns:p14="http://schemas.microsoft.com/office/powerpoint/2010/main" val="418944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4" name="Picture 3">
            <a:extLst>
              <a:ext uri="{FF2B5EF4-FFF2-40B4-BE49-F238E27FC236}">
                <a16:creationId xmlns:a16="http://schemas.microsoft.com/office/drawing/2014/main" id="{B25BAF78-8B05-764F-9371-C9DA9EA82013}"/>
              </a:ext>
            </a:extLst>
          </p:cNvPr>
          <p:cNvPicPr>
            <a:picLocks noChangeAspect="1"/>
          </p:cNvPicPr>
          <p:nvPr/>
        </p:nvPicPr>
        <p:blipFill>
          <a:blip r:embed="rId3"/>
          <a:stretch>
            <a:fillRect/>
          </a:stretch>
        </p:blipFill>
        <p:spPr>
          <a:xfrm>
            <a:off x="30517" y="1768346"/>
            <a:ext cx="10080625" cy="5808360"/>
          </a:xfrm>
          <a:prstGeom prst="rect">
            <a:avLst/>
          </a:prstGeom>
        </p:spPr>
      </p:pic>
    </p:spTree>
    <p:extLst>
      <p:ext uri="{BB962C8B-B14F-4D97-AF65-F5344CB8AC3E}">
        <p14:creationId xmlns:p14="http://schemas.microsoft.com/office/powerpoint/2010/main" val="183944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241-076D-9040-9AD8-5ED98DEA322C}"/>
              </a:ext>
            </a:extLst>
          </p:cNvPr>
          <p:cNvSpPr>
            <a:spLocks noGrp="1"/>
          </p:cNvSpPr>
          <p:nvPr>
            <p:ph type="title"/>
          </p:nvPr>
        </p:nvSpPr>
        <p:spPr/>
        <p:txBody>
          <a:bodyPr/>
          <a:lstStyle/>
          <a:p>
            <a:r>
              <a:rPr lang="en-GB" sz="2800" b="1" dirty="0"/>
              <a:t>Projected changes in extremes are larger in frequency and intensity with every additional increment of global warming </a:t>
            </a:r>
            <a:endParaRPr lang="en-US" sz="2800" dirty="0"/>
          </a:p>
        </p:txBody>
      </p:sp>
      <p:pic>
        <p:nvPicPr>
          <p:cNvPr id="3" name="Picture 2">
            <a:extLst>
              <a:ext uri="{FF2B5EF4-FFF2-40B4-BE49-F238E27FC236}">
                <a16:creationId xmlns:a16="http://schemas.microsoft.com/office/drawing/2014/main" id="{A1F9936C-04C4-A64F-9B43-3D55D08776E4}"/>
              </a:ext>
            </a:extLst>
          </p:cNvPr>
          <p:cNvPicPr>
            <a:picLocks noChangeAspect="1"/>
          </p:cNvPicPr>
          <p:nvPr/>
        </p:nvPicPr>
        <p:blipFill>
          <a:blip r:embed="rId3"/>
          <a:stretch>
            <a:fillRect/>
          </a:stretch>
        </p:blipFill>
        <p:spPr>
          <a:xfrm>
            <a:off x="0" y="1564166"/>
            <a:ext cx="10080625" cy="5995509"/>
          </a:xfrm>
          <a:prstGeom prst="rect">
            <a:avLst/>
          </a:prstGeom>
        </p:spPr>
      </p:pic>
    </p:spTree>
    <p:extLst>
      <p:ext uri="{BB962C8B-B14F-4D97-AF65-F5344CB8AC3E}">
        <p14:creationId xmlns:p14="http://schemas.microsoft.com/office/powerpoint/2010/main" val="9661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CE8A-B7F4-D34A-B7BA-09010E31780A}"/>
              </a:ext>
            </a:extLst>
          </p:cNvPr>
          <p:cNvSpPr>
            <a:spLocks noGrp="1"/>
          </p:cNvSpPr>
          <p:nvPr>
            <p:ph type="title"/>
          </p:nvPr>
        </p:nvSpPr>
        <p:spPr/>
        <p:txBody>
          <a:bodyPr/>
          <a:lstStyle/>
          <a:p>
            <a:r>
              <a:rPr lang="en-US" dirty="0"/>
              <a:t>How to measure impacts?</a:t>
            </a:r>
          </a:p>
        </p:txBody>
      </p:sp>
      <p:sp>
        <p:nvSpPr>
          <p:cNvPr id="3" name="Content Placeholder 2">
            <a:extLst>
              <a:ext uri="{FF2B5EF4-FFF2-40B4-BE49-F238E27FC236}">
                <a16:creationId xmlns:a16="http://schemas.microsoft.com/office/drawing/2014/main" id="{705BE970-861C-5B4C-B806-1C18F905FE6A}"/>
              </a:ext>
            </a:extLst>
          </p:cNvPr>
          <p:cNvSpPr>
            <a:spLocks noGrp="1"/>
          </p:cNvSpPr>
          <p:nvPr>
            <p:ph idx="1"/>
          </p:nvPr>
        </p:nvSpPr>
        <p:spPr/>
        <p:txBody>
          <a:bodyPr/>
          <a:lstStyle/>
          <a:p>
            <a:pPr marL="457200" indent="-457200">
              <a:buFont typeface="Arial" panose="020B0604020202020204" pitchFamily="34" charset="0"/>
              <a:buChar char="•"/>
            </a:pPr>
            <a:r>
              <a:rPr lang="en-GB" dirty="0"/>
              <a:t>accumulation of energy in the Earth system </a:t>
            </a:r>
          </a:p>
          <a:p>
            <a:pPr marL="457200" indent="-457200">
              <a:buFont typeface="Arial" panose="020B0604020202020204" pitchFamily="34" charset="0"/>
              <a:buChar char="•"/>
            </a:pPr>
            <a:r>
              <a:rPr lang="en-GB" dirty="0"/>
              <a:t>Robust measure of climate change on interannual-to-decadal time scales </a:t>
            </a:r>
          </a:p>
          <a:p>
            <a:pPr marL="857250" lvl="1" indent="-457200">
              <a:buFont typeface="Arial" panose="020B0604020202020204" pitchFamily="34" charset="0"/>
              <a:buChar char="•"/>
            </a:pPr>
            <a:r>
              <a:rPr lang="en-GB" dirty="0"/>
              <a:t>Better indication of climate change than just global surface 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7170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Radiative Forcing</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1800" dirty="0"/>
              <a:t>Measure of the </a:t>
            </a:r>
            <a:r>
              <a:rPr lang="en-US" sz="1800" i="1" dirty="0"/>
              <a:t>radiative</a:t>
            </a:r>
            <a:r>
              <a:rPr lang="en-US" sz="1800" dirty="0"/>
              <a:t> impact (heating effect) of components of the climate system</a:t>
            </a:r>
          </a:p>
          <a:p>
            <a:pPr marL="457200" indent="-457200">
              <a:buFont typeface="Arial" panose="020B0604020202020204" pitchFamily="34" charset="0"/>
              <a:buChar char="•"/>
            </a:pPr>
            <a:r>
              <a:rPr lang="en-US" sz="1800" dirty="0"/>
              <a:t>influence a factor has in altering the balance of incoming and outgoing energy in the Earth-atmosphere system and is an index of the importance of the factor as a potential climate change mechanism.</a:t>
            </a:r>
          </a:p>
          <a:p>
            <a:pPr marL="457200" indent="-457200">
              <a:buFont typeface="Arial" panose="020B0604020202020204" pitchFamily="34" charset="0"/>
              <a:buChar char="•"/>
            </a:pPr>
            <a:r>
              <a:rPr lang="en-US" sz="1800" dirty="0"/>
              <a:t>Relative to 1750, W/m2</a:t>
            </a:r>
          </a:p>
          <a:p>
            <a:pPr marL="457200" indent="-457200">
              <a:buFont typeface="Arial" panose="020B0604020202020204" pitchFamily="34" charset="0"/>
              <a:buChar char="•"/>
            </a:pPr>
            <a:r>
              <a:rPr lang="en-US" sz="1800" dirty="0"/>
              <a:t>Attribute impacts of factors on climate warming (+</a:t>
            </a:r>
            <a:r>
              <a:rPr lang="en-US" sz="1800" dirty="0" err="1"/>
              <a:t>ve</a:t>
            </a:r>
            <a:r>
              <a:rPr lang="en-US" sz="1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94C1029D-21E9-854D-AD54-C2778A11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07" y="4269979"/>
            <a:ext cx="6724705" cy="22800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2C70B4-7AE1-6443-9F00-2726450BDDDB}"/>
              </a:ext>
            </a:extLst>
          </p:cNvPr>
          <p:cNvSpPr txBox="1"/>
          <p:nvPr/>
        </p:nvSpPr>
        <p:spPr>
          <a:xfrm>
            <a:off x="2808064" y="6756400"/>
            <a:ext cx="5042848" cy="600805"/>
          </a:xfrm>
          <a:prstGeom prst="rect">
            <a:avLst/>
          </a:prstGeom>
          <a:noFill/>
        </p:spPr>
        <p:txBody>
          <a:bodyPr wrap="square">
            <a:spAutoFit/>
          </a:bodyPr>
          <a:lstStyle/>
          <a:p>
            <a:r>
              <a:rPr lang="en-US" sz="1400" dirty="0">
                <a:hlinkClick r:id="rId4"/>
              </a:rPr>
              <a:t>http://www.climate.gov/media/9604</a:t>
            </a:r>
            <a:endParaRPr lang="en-US" sz="1400" b="1" dirty="0"/>
          </a:p>
          <a:p>
            <a:r>
              <a:rPr lang="en-US" sz="1400" dirty="0"/>
              <a:t>Read: https://</a:t>
            </a:r>
            <a:r>
              <a:rPr lang="en-US" sz="1400" dirty="0" err="1"/>
              <a:t>www.nap.edu</a:t>
            </a:r>
            <a:r>
              <a:rPr lang="en-US" sz="1400" dirty="0"/>
              <a:t>/download/11175</a:t>
            </a:r>
          </a:p>
        </p:txBody>
      </p:sp>
    </p:spTree>
    <p:extLst>
      <p:ext uri="{BB962C8B-B14F-4D97-AF65-F5344CB8AC3E}">
        <p14:creationId xmlns:p14="http://schemas.microsoft.com/office/powerpoint/2010/main" val="318478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 Radiative Forcing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800" b="1" dirty="0"/>
              <a:t>Effective Radiative Forcing (ERF), </a:t>
            </a:r>
            <a:r>
              <a:rPr lang="en-GB" sz="1800" dirty="0"/>
              <a:t>the “change in net TOA downward radiative flux after allowing for atmospheric temperatures, water vapour and clouds to adjust, but with surface temperature or a portion of surface conditions unchanged” (WG1AR5 Chapter08, Box 8.1).</a:t>
            </a:r>
          </a:p>
          <a:p>
            <a:pPr>
              <a:buFont typeface="Arial" panose="020B0604020202020204" pitchFamily="34" charset="0"/>
              <a:buChar char="•"/>
            </a:pPr>
            <a:r>
              <a:rPr lang="en-GB" sz="1800" dirty="0"/>
              <a:t>Used AR5+ instead of instantaneous RF</a:t>
            </a:r>
            <a:endParaRPr lang="en-US" sz="1400" dirty="0"/>
          </a:p>
        </p:txBody>
      </p:sp>
      <p:pic>
        <p:nvPicPr>
          <p:cNvPr id="5" name="Picture 4">
            <a:extLst>
              <a:ext uri="{FF2B5EF4-FFF2-40B4-BE49-F238E27FC236}">
                <a16:creationId xmlns:a16="http://schemas.microsoft.com/office/drawing/2014/main" id="{EF09B4FE-BE05-F047-9EC2-5B9EC6F6A516}"/>
              </a:ext>
            </a:extLst>
          </p:cNvPr>
          <p:cNvPicPr>
            <a:picLocks noChangeAspect="1"/>
          </p:cNvPicPr>
          <p:nvPr/>
        </p:nvPicPr>
        <p:blipFill rotWithShape="1">
          <a:blip r:embed="rId3"/>
          <a:srcRect r="1838"/>
          <a:stretch/>
        </p:blipFill>
        <p:spPr>
          <a:xfrm>
            <a:off x="0" y="3422428"/>
            <a:ext cx="6480472" cy="4137247"/>
          </a:xfrm>
          <a:prstGeom prst="rect">
            <a:avLst/>
          </a:prstGeom>
        </p:spPr>
      </p:pic>
    </p:spTree>
    <p:extLst>
      <p:ext uri="{BB962C8B-B14F-4D97-AF65-F5344CB8AC3E}">
        <p14:creationId xmlns:p14="http://schemas.microsoft.com/office/powerpoint/2010/main" val="355822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agricultural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101836" y="4648180"/>
            <a:ext cx="6821098" cy="378565"/>
          </a:xfrm>
          <a:prstGeom prst="rect">
            <a:avLst/>
          </a:prstGeom>
          <a:noFill/>
        </p:spPr>
        <p:txBody>
          <a:bodyPr wrap="none" rtlCol="0">
            <a:spAutoFit/>
          </a:bodyPr>
          <a:lstStyle/>
          <a:p>
            <a:r>
              <a:rPr lang="en-US" sz="2000" b="1" dirty="0"/>
              <a:t>What about more recently? Paris agreement Dec 2015:</a:t>
            </a:r>
          </a:p>
        </p:txBody>
      </p:sp>
      <p:sp>
        <p:nvSpPr>
          <p:cNvPr id="5" name="Rectangle 4"/>
          <p:cNvSpPr/>
          <p:nvPr/>
        </p:nvSpPr>
        <p:spPr>
          <a:xfrm>
            <a:off x="504825" y="4972903"/>
            <a:ext cx="8640960" cy="1712392"/>
          </a:xfrm>
          <a:prstGeom prst="rect">
            <a:avLst/>
          </a:prstGeom>
        </p:spPr>
        <p:txBody>
          <a:bodyPr wrap="square">
            <a:spAutoFit/>
          </a:bodyPr>
          <a:lstStyle/>
          <a:p>
            <a:pPr algn="just"/>
            <a:r>
              <a:rPr lang="en-US" sz="1600" dirty="0">
                <a:latin typeface="camingodos_prolight" charset="0"/>
              </a:rPr>
              <a:t>The Paris Agreement’s central aim was to strengthen the global response to the threat of climate change by keeping a global temperature rise this century well below 2 degrees Celsius above pre-industrial levels and to pursue efforts to limit the temperature increase even further to 1.5 degrees Celsius. </a:t>
            </a:r>
          </a:p>
          <a:p>
            <a:pPr algn="just"/>
            <a:r>
              <a:rPr lang="en-US" sz="1600" dirty="0">
                <a:latin typeface="camingodos_prolight" charset="0"/>
                <a:hlinkClick r:id="rId4"/>
              </a:rPr>
              <a:t>https://unfccc.int/process-and-meetings/the-paris-agreement/the-paris-agreement</a:t>
            </a:r>
            <a:endParaRPr lang="en-US" sz="1600" dirty="0">
              <a:latin typeface="camingodos_prolight" charset="0"/>
            </a:endParaRPr>
          </a:p>
          <a:p>
            <a:pPr algn="just"/>
            <a:r>
              <a:rPr lang="en-US" sz="1600" dirty="0">
                <a:latin typeface="camingodos_prolight" charset="0"/>
              </a:rPr>
              <a:t>Is this likely/on track?</a:t>
            </a:r>
            <a:endParaRPr lang="en-US" sz="1600"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2021 Global Carbon Budget 2021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pic>
        <p:nvPicPr>
          <p:cNvPr id="8" name="Picture 7">
            <a:extLst>
              <a:ext uri="{FF2B5EF4-FFF2-40B4-BE49-F238E27FC236}">
                <a16:creationId xmlns:a16="http://schemas.microsoft.com/office/drawing/2014/main" id="{3B9A6A4D-25F7-A24A-BB03-A5243E8BFD18}"/>
              </a:ext>
            </a:extLst>
          </p:cNvPr>
          <p:cNvPicPr>
            <a:picLocks noChangeAspect="1"/>
          </p:cNvPicPr>
          <p:nvPr/>
        </p:nvPicPr>
        <p:blipFill>
          <a:blip r:embed="rId7"/>
          <a:stretch>
            <a:fillRect/>
          </a:stretch>
        </p:blipFill>
        <p:spPr>
          <a:xfrm>
            <a:off x="0" y="1562100"/>
            <a:ext cx="10080625" cy="6144717"/>
          </a:xfrm>
          <a:prstGeom prst="rect">
            <a:avLst/>
          </a:prstGeom>
        </p:spPr>
      </p:pic>
    </p:spTree>
    <p:extLst>
      <p:ext uri="{BB962C8B-B14F-4D97-AF65-F5344CB8AC3E}">
        <p14:creationId xmlns:p14="http://schemas.microsoft.com/office/powerpoint/2010/main" val="27118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pic>
        <p:nvPicPr>
          <p:cNvPr id="2050" name="Picture 2">
            <a:extLst>
              <a:ext uri="{FF2B5EF4-FFF2-40B4-BE49-F238E27FC236}">
                <a16:creationId xmlns:a16="http://schemas.microsoft.com/office/drawing/2014/main" id="{F6306C2A-18FE-544A-A0E4-6BD0C43BF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586" y="1285344"/>
            <a:ext cx="6810881" cy="51307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FFD625-9043-E747-A6F9-395E351E6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6586" y="1331307"/>
            <a:ext cx="7206747" cy="53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a:xfrm>
            <a:off x="504825" y="1768475"/>
            <a:ext cx="6767735" cy="4987925"/>
          </a:xfrm>
        </p:spPr>
        <p:txBody>
          <a:bodyPr/>
          <a:lstStyle/>
          <a:p>
            <a:r>
              <a:rPr lang="en-US" sz="2800" dirty="0"/>
              <a:t>Refrigerants, aerosols …</a:t>
            </a:r>
          </a:p>
          <a:p>
            <a:endParaRPr lang="en-US" sz="2800" dirty="0"/>
          </a:p>
          <a:p>
            <a:r>
              <a:rPr lang="en-US" sz="2800" dirty="0"/>
              <a:t>Limited by “Montreal Protocol on substances that deplete the Ozone Layer”</a:t>
            </a:r>
          </a:p>
          <a:p>
            <a:endParaRPr lang="en-US" sz="2800" dirty="0"/>
          </a:p>
          <a:p>
            <a:r>
              <a:rPr lang="en-US" sz="2800"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6146" name="Picture 2">
            <a:extLst>
              <a:ext uri="{FF2B5EF4-FFF2-40B4-BE49-F238E27FC236}">
                <a16:creationId xmlns:a16="http://schemas.microsoft.com/office/drawing/2014/main" id="{E847CCDE-705E-614C-92BE-DF2BABBE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915" y="2267669"/>
            <a:ext cx="2627710" cy="262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3" name="Picture 2">
            <a:extLst>
              <a:ext uri="{FF2B5EF4-FFF2-40B4-BE49-F238E27FC236}">
                <a16:creationId xmlns:a16="http://schemas.microsoft.com/office/drawing/2014/main" id="{DC40A062-00FE-D04A-99E4-8BF97314DD8E}"/>
              </a:ext>
            </a:extLst>
          </p:cNvPr>
          <p:cNvPicPr>
            <a:picLocks noChangeAspect="1"/>
          </p:cNvPicPr>
          <p:nvPr/>
        </p:nvPicPr>
        <p:blipFill>
          <a:blip r:embed="rId6"/>
          <a:stretch>
            <a:fillRect/>
          </a:stretch>
        </p:blipFill>
        <p:spPr>
          <a:xfrm>
            <a:off x="-12860" y="1907629"/>
            <a:ext cx="10080625" cy="4804331"/>
          </a:xfrm>
          <a:prstGeom prst="rect">
            <a:avLst/>
          </a:prstGeom>
        </p:spPr>
      </p:pic>
      <p:sp>
        <p:nvSpPr>
          <p:cNvPr id="6" name="TextBox 5">
            <a:extLst>
              <a:ext uri="{FF2B5EF4-FFF2-40B4-BE49-F238E27FC236}">
                <a16:creationId xmlns:a16="http://schemas.microsoft.com/office/drawing/2014/main" id="{273E8D97-0492-F249-9BFC-1FD74F9F0F90}"/>
              </a:ext>
            </a:extLst>
          </p:cNvPr>
          <p:cNvSpPr txBox="1"/>
          <p:nvPr/>
        </p:nvSpPr>
        <p:spPr>
          <a:xfrm>
            <a:off x="2925289" y="7063648"/>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2021g</a:t>
            </a:r>
            <a:endParaRPr lang="en-US" sz="1400" dirty="0"/>
          </a:p>
        </p:txBody>
      </p:sp>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267F-A541-C444-896C-7C19400D7C3F}"/>
              </a:ext>
            </a:extLst>
          </p:cNvPr>
          <p:cNvSpPr>
            <a:spLocks noGrp="1"/>
          </p:cNvSpPr>
          <p:nvPr>
            <p:ph type="title"/>
          </p:nvPr>
        </p:nvSpPr>
        <p:spPr/>
        <p:txBody>
          <a:bodyPr/>
          <a:lstStyle/>
          <a:p>
            <a:r>
              <a:rPr lang="en-US" dirty="0"/>
              <a:t>AR6 (Sept 2022)</a:t>
            </a:r>
          </a:p>
        </p:txBody>
      </p:sp>
      <p:sp>
        <p:nvSpPr>
          <p:cNvPr id="3" name="Content Placeholder 2">
            <a:extLst>
              <a:ext uri="{FF2B5EF4-FFF2-40B4-BE49-F238E27FC236}">
                <a16:creationId xmlns:a16="http://schemas.microsoft.com/office/drawing/2014/main" id="{6550A955-1A94-BB4B-AFB9-FA6C563787E1}"/>
              </a:ext>
            </a:extLst>
          </p:cNvPr>
          <p:cNvSpPr>
            <a:spLocks noGrp="1"/>
          </p:cNvSpPr>
          <p:nvPr>
            <p:ph idx="1"/>
          </p:nvPr>
        </p:nvSpPr>
        <p:spPr/>
        <p:txBody>
          <a:bodyPr/>
          <a:lstStyle/>
          <a:p>
            <a:pPr>
              <a:buFont typeface="Arial" panose="020B0604020202020204" pitchFamily="34" charset="0"/>
              <a:buChar char="•"/>
            </a:pPr>
            <a:r>
              <a:rPr lang="en-GB" sz="2800" dirty="0"/>
              <a:t>AR5 (2014): AR6 2021-22</a:t>
            </a:r>
          </a:p>
          <a:p>
            <a:pPr lvl="1">
              <a:buFont typeface="Arial" panose="020B0604020202020204" pitchFamily="34" charset="0"/>
              <a:buChar char="•"/>
            </a:pPr>
            <a:r>
              <a:rPr lang="en-GB" sz="2400" dirty="0"/>
              <a:t>https://</a:t>
            </a:r>
            <a:r>
              <a:rPr lang="en-GB" sz="2400" dirty="0" err="1"/>
              <a:t>www.ipcc.ch</a:t>
            </a:r>
            <a:r>
              <a:rPr lang="en-GB" sz="2400" dirty="0"/>
              <a:t>/report/ar6/wg1/</a:t>
            </a:r>
          </a:p>
          <a:p>
            <a:pPr>
              <a:buFont typeface="Arial" panose="020B0604020202020204" pitchFamily="34" charset="0"/>
              <a:buChar char="•"/>
            </a:pPr>
            <a:r>
              <a:rPr lang="en-GB" sz="2800" dirty="0"/>
              <a:t>It is unequivocal that human influence has warmed the atmosphere, ocean and land. </a:t>
            </a:r>
          </a:p>
          <a:p>
            <a:pPr>
              <a:buFont typeface="Arial" panose="020B0604020202020204" pitchFamily="34" charset="0"/>
              <a:buChar char="•"/>
            </a:pPr>
            <a:r>
              <a:rPr lang="en-GB" sz="2800" dirty="0"/>
              <a:t>Observed increases in well-mixed greenhouse gas (GHG) concentrations since around 1750 are unequivocally caused by human activities. </a:t>
            </a:r>
          </a:p>
          <a:p>
            <a:pPr>
              <a:buFont typeface="Arial" panose="020B0604020202020204" pitchFamily="34" charset="0"/>
              <a:buChar char="•"/>
            </a:pPr>
            <a:endParaRPr lang="en-GB" sz="2800" dirty="0"/>
          </a:p>
          <a:p>
            <a:pPr>
              <a:buFont typeface="Arial" panose="020B0604020202020204" pitchFamily="34" charset="0"/>
              <a:buChar char="•"/>
            </a:pPr>
            <a:r>
              <a:rPr lang="en-GB" sz="2000" dirty="0"/>
              <a:t>Read </a:t>
            </a:r>
            <a:r>
              <a:rPr lang="en-GB" sz="2000" dirty="0">
                <a:hlinkClick r:id="rId3"/>
              </a:rPr>
              <a:t>https://www.ipcc.ch/report/sixth-assessment-report-working-group-i/</a:t>
            </a:r>
            <a:endParaRPr lang="en-GB" sz="2000" dirty="0"/>
          </a:p>
          <a:p>
            <a:pPr>
              <a:buFont typeface="Arial" panose="020B0604020202020204" pitchFamily="34" charset="0"/>
              <a:buChar char="•"/>
            </a:pPr>
            <a:r>
              <a:rPr lang="en-GB" sz="2000" dirty="0"/>
              <a:t>Explore </a:t>
            </a:r>
            <a:r>
              <a:rPr lang="en-GB" sz="2000" dirty="0">
                <a:hlinkClick r:id="rId4"/>
              </a:rPr>
              <a:t>https://interactive-atlas.ipcc.ch/</a:t>
            </a:r>
            <a:endParaRPr lang="en-GB" sz="2000" dirty="0"/>
          </a:p>
          <a:p>
            <a:pPr marL="0" indent="0"/>
            <a:endParaRPr lang="en-GB" sz="2800" dirty="0"/>
          </a:p>
        </p:txBody>
      </p:sp>
    </p:spTree>
    <p:extLst>
      <p:ext uri="{BB962C8B-B14F-4D97-AF65-F5344CB8AC3E}">
        <p14:creationId xmlns:p14="http://schemas.microsoft.com/office/powerpoint/2010/main" val="179461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pic>
        <p:nvPicPr>
          <p:cNvPr id="4" name="Picture 3">
            <a:extLst>
              <a:ext uri="{FF2B5EF4-FFF2-40B4-BE49-F238E27FC236}">
                <a16:creationId xmlns:a16="http://schemas.microsoft.com/office/drawing/2014/main" id="{49985DF0-D1AD-6C4D-8906-B067343FB967}"/>
              </a:ext>
            </a:extLst>
          </p:cNvPr>
          <p:cNvPicPr>
            <a:picLocks noChangeAspect="1"/>
          </p:cNvPicPr>
          <p:nvPr/>
        </p:nvPicPr>
        <p:blipFill>
          <a:blip r:embed="rId6"/>
          <a:stretch>
            <a:fillRect/>
          </a:stretch>
        </p:blipFill>
        <p:spPr>
          <a:xfrm>
            <a:off x="1447141" y="1691605"/>
            <a:ext cx="7983824" cy="5040560"/>
          </a:xfrm>
          <a:prstGeom prst="rect">
            <a:avLst/>
          </a:prstGeom>
        </p:spPr>
      </p:pic>
      <p:sp>
        <p:nvSpPr>
          <p:cNvPr id="8" name="TextBox 7">
            <a:extLst>
              <a:ext uri="{FF2B5EF4-FFF2-40B4-BE49-F238E27FC236}">
                <a16:creationId xmlns:a16="http://schemas.microsoft.com/office/drawing/2014/main" id="{F583D083-CA58-4240-8121-EDF73E8DEA47}"/>
              </a:ext>
            </a:extLst>
          </p:cNvPr>
          <p:cNvSpPr txBox="1"/>
          <p:nvPr/>
        </p:nvSpPr>
        <p:spPr>
          <a:xfrm>
            <a:off x="3177487" y="7110730"/>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pic>
        <p:nvPicPr>
          <p:cNvPr id="4" name="Picture 3">
            <a:extLst>
              <a:ext uri="{FF2B5EF4-FFF2-40B4-BE49-F238E27FC236}">
                <a16:creationId xmlns:a16="http://schemas.microsoft.com/office/drawing/2014/main" id="{74D694CE-BE02-6F44-BDDA-C87D5580881B}"/>
              </a:ext>
            </a:extLst>
          </p:cNvPr>
          <p:cNvPicPr>
            <a:picLocks noChangeAspect="1"/>
          </p:cNvPicPr>
          <p:nvPr/>
        </p:nvPicPr>
        <p:blipFill>
          <a:blip r:embed="rId2"/>
          <a:stretch>
            <a:fillRect/>
          </a:stretch>
        </p:blipFill>
        <p:spPr>
          <a:xfrm>
            <a:off x="6628" y="-2540"/>
            <a:ext cx="6739836" cy="7559675"/>
          </a:xfrm>
          <a:prstGeom prst="rect">
            <a:avLst/>
          </a:prstGeom>
        </p:spPr>
      </p:pic>
      <p:sp>
        <p:nvSpPr>
          <p:cNvPr id="6" name="TextBox 5">
            <a:extLst>
              <a:ext uri="{FF2B5EF4-FFF2-40B4-BE49-F238E27FC236}">
                <a16:creationId xmlns:a16="http://schemas.microsoft.com/office/drawing/2014/main" id="{8D4084F1-1121-6549-9675-173B3608863D}"/>
              </a:ext>
            </a:extLst>
          </p:cNvPr>
          <p:cNvSpPr txBox="1"/>
          <p:nvPr/>
        </p:nvSpPr>
        <p:spPr>
          <a:xfrm>
            <a:off x="6192440" y="6228109"/>
            <a:ext cx="5042848" cy="292709"/>
          </a:xfrm>
          <a:prstGeom prst="rect">
            <a:avLst/>
          </a:prstGeom>
          <a:noFill/>
        </p:spPr>
        <p:txBody>
          <a:bodyPr wrap="square">
            <a:spAutoFit/>
          </a:bodyPr>
          <a:lstStyle/>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spTree>
    <p:extLst>
      <p:ext uri="{BB962C8B-B14F-4D97-AF65-F5344CB8AC3E}">
        <p14:creationId xmlns:p14="http://schemas.microsoft.com/office/powerpoint/2010/main" val="3312316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8731-4C39-0948-B20D-6B5720EE7F65}"/>
              </a:ext>
            </a:extLst>
          </p:cNvPr>
          <p:cNvSpPr>
            <a:spLocks noGrp="1"/>
          </p:cNvSpPr>
          <p:nvPr>
            <p:ph type="title"/>
          </p:nvPr>
        </p:nvSpPr>
        <p:spPr>
          <a:xfrm>
            <a:off x="7128543" y="395461"/>
            <a:ext cx="2444081" cy="1166639"/>
          </a:xfrm>
        </p:spPr>
        <p:txBody>
          <a:bodyPr/>
          <a:lstStyle/>
          <a:p>
            <a:r>
              <a:rPr lang="en-US" dirty="0"/>
              <a:t>trends</a:t>
            </a:r>
          </a:p>
        </p:txBody>
      </p:sp>
      <p:sp>
        <p:nvSpPr>
          <p:cNvPr id="6" name="TextBox 5">
            <a:extLst>
              <a:ext uri="{FF2B5EF4-FFF2-40B4-BE49-F238E27FC236}">
                <a16:creationId xmlns:a16="http://schemas.microsoft.com/office/drawing/2014/main" id="{8D4084F1-1121-6549-9675-173B3608863D}"/>
              </a:ext>
            </a:extLst>
          </p:cNvPr>
          <p:cNvSpPr txBox="1"/>
          <p:nvPr/>
        </p:nvSpPr>
        <p:spPr>
          <a:xfrm>
            <a:off x="3168104" y="6871505"/>
            <a:ext cx="5042848" cy="572144"/>
          </a:xfrm>
          <a:prstGeom prst="rect">
            <a:avLst/>
          </a:prstGeom>
          <a:noFill/>
        </p:spPr>
        <p:txBody>
          <a:bodyPr wrap="square">
            <a:spAutoFit/>
          </a:bodyPr>
          <a:lstStyle/>
          <a:p>
            <a:r>
              <a:rPr lang="en-GB" sz="1200" dirty="0"/>
              <a:t>2011-2020 decadal mean components </a:t>
            </a:r>
          </a:p>
          <a:p>
            <a:r>
              <a:rPr lang="en-GB" sz="1400" dirty="0" err="1">
                <a:solidFill>
                  <a:srgbClr val="FF0000"/>
                </a:solidFill>
                <a:latin typeface="Arial" panose="020B0604020202020204" pitchFamily="34" charset="0"/>
                <a:cs typeface="Arial" panose="020B0604020202020204" pitchFamily="34" charset="0"/>
              </a:rPr>
              <a:t>Friedlingstein</a:t>
            </a:r>
            <a:r>
              <a:rPr lang="en-GB" sz="1400" dirty="0">
                <a:solidFill>
                  <a:srgbClr val="6A6A6A"/>
                </a:solidFill>
                <a:latin typeface="Verdana" panose="020B0604030504040204" pitchFamily="34" charset="0"/>
              </a:rPr>
              <a:t> </a:t>
            </a:r>
            <a:r>
              <a:rPr lang="en-US" sz="1400" dirty="0">
                <a:solidFill>
                  <a:srgbClr val="FF0000"/>
                </a:solidFill>
              </a:rPr>
              <a:t>et al 2021</a:t>
            </a:r>
            <a:endParaRPr lang="en-US" sz="1400" dirty="0"/>
          </a:p>
        </p:txBody>
      </p:sp>
      <p:pic>
        <p:nvPicPr>
          <p:cNvPr id="3" name="Picture 2">
            <a:extLst>
              <a:ext uri="{FF2B5EF4-FFF2-40B4-BE49-F238E27FC236}">
                <a16:creationId xmlns:a16="http://schemas.microsoft.com/office/drawing/2014/main" id="{F4261730-DEDA-864D-9793-5433C312721C}"/>
              </a:ext>
            </a:extLst>
          </p:cNvPr>
          <p:cNvPicPr>
            <a:picLocks noChangeAspect="1"/>
          </p:cNvPicPr>
          <p:nvPr/>
        </p:nvPicPr>
        <p:blipFill>
          <a:blip r:embed="rId2"/>
          <a:stretch>
            <a:fillRect/>
          </a:stretch>
        </p:blipFill>
        <p:spPr>
          <a:xfrm>
            <a:off x="0" y="0"/>
            <a:ext cx="10080625" cy="6400564"/>
          </a:xfrm>
          <a:prstGeom prst="rect">
            <a:avLst/>
          </a:prstGeom>
        </p:spPr>
      </p:pic>
    </p:spTree>
    <p:extLst>
      <p:ext uri="{BB962C8B-B14F-4D97-AF65-F5344CB8AC3E}">
        <p14:creationId xmlns:p14="http://schemas.microsoft.com/office/powerpoint/2010/main" val="3301851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concept and magnitudes of effective radiative forcing</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600" dirty="0">
                <a:hlinkClick r:id="rId5"/>
              </a:rPr>
              <a:t>https://www.ipcc.ch/report/sixth-assessment-report-working-group-i/</a:t>
            </a:r>
          </a:p>
          <a:p>
            <a:pPr>
              <a:buFont typeface="Arial" panose="020B0604020202020204" pitchFamily="34" charset="0"/>
              <a:buChar char="•"/>
            </a:pPr>
            <a:r>
              <a:rPr lang="en-GB" sz="1600" dirty="0">
                <a:hlinkClick r:id="rId5"/>
              </a:rPr>
              <a:t>https://interactive-atlas.ipcc.ch/</a:t>
            </a:r>
            <a:endParaRPr lang="en-GB" sz="1600" dirty="0"/>
          </a:p>
          <a:p>
            <a:pPr>
              <a:buFont typeface="Arial" panose="020B0604020202020204" pitchFamily="34" charset="0"/>
              <a:buChar char="•"/>
            </a:pPr>
            <a:r>
              <a:rPr lang="en-GB" sz="1600" dirty="0"/>
              <a:t>Radiative forcing </a:t>
            </a:r>
            <a:r>
              <a:rPr lang="en-US" sz="1600" dirty="0"/>
              <a:t>https://</a:t>
            </a:r>
            <a:r>
              <a:rPr lang="en-US" sz="1600" dirty="0" err="1"/>
              <a:t>www.nap.edu</a:t>
            </a:r>
            <a:r>
              <a:rPr lang="en-US" sz="1600" dirty="0"/>
              <a:t>/download/11175</a:t>
            </a:r>
            <a:endParaRPr lang="en-GB" sz="1600" dirty="0"/>
          </a:p>
          <a:p>
            <a:pPr>
              <a:buFont typeface="Arial" panose="020B0604020202020204" pitchFamily="34" charset="0"/>
              <a:buChar char="•"/>
            </a:pPr>
            <a:r>
              <a:rPr lang="en-GB" sz="1600" dirty="0"/>
              <a:t>Global Carbon Budget 2021, </a:t>
            </a:r>
            <a:r>
              <a:rPr lang="en-GB" sz="1600" dirty="0">
                <a:hlinkClick r:id="rId6"/>
              </a:rPr>
              <a:t>https://essd.copernicus.org/preprints/essd-2021-386/</a:t>
            </a:r>
            <a:endParaRPr lang="en-GB" sz="1600" dirty="0"/>
          </a:p>
          <a:p>
            <a:pPr>
              <a:buFont typeface="Arial" panose="020B0604020202020204" pitchFamily="34" charset="0"/>
              <a:buChar char="•"/>
            </a:pPr>
            <a:r>
              <a:rPr lang="en-GB" sz="1600" dirty="0">
                <a:hlinkClick r:id="rId7"/>
              </a:rPr>
              <a:t>https://www.carbonbrief.org/in-depth-qa-the-ipccs-sixth-assessment-report-on-climate-science</a:t>
            </a:r>
            <a:endParaRPr lang="en-GB" sz="1600" dirty="0"/>
          </a:p>
          <a:p>
            <a:pPr>
              <a:buFont typeface="Arial" panose="020B0604020202020204" pitchFamily="34" charset="0"/>
              <a:buChar char="•"/>
            </a:pPr>
            <a:r>
              <a:rPr lang="en-GB" sz="1600" dirty="0">
                <a:hlinkClick r:id="rId8"/>
              </a:rPr>
              <a:t>https://www.ipcc.ch/report/ar6/wg1/downloads/report/IPCC_AR6_WGI_TS.pdf</a:t>
            </a:r>
            <a:endParaRPr lang="en-GB" sz="1600" dirty="0"/>
          </a:p>
          <a:p>
            <a:pPr>
              <a:buFont typeface="Arial" panose="020B0604020202020204" pitchFamily="34" charset="0"/>
              <a:buChar char="•"/>
            </a:pPr>
            <a:r>
              <a:rPr lang="en-GB" sz="1600" dirty="0" err="1"/>
              <a:t>Rockstrom</a:t>
            </a:r>
            <a:r>
              <a:rPr lang="en-GB" sz="1600" dirty="0"/>
              <a:t>, Johan; Steffen, Will; </a:t>
            </a:r>
            <a:r>
              <a:rPr lang="en-GB" sz="1600" dirty="0" err="1"/>
              <a:t>Noone</a:t>
            </a:r>
            <a:r>
              <a:rPr lang="en-GB" sz="1600" dirty="0"/>
              <a:t>, Kevin; Persson, Asa; Chapin, F. Stuart; </a:t>
            </a:r>
            <a:r>
              <a:rPr lang="en-GB" sz="1600" dirty="0" err="1"/>
              <a:t>Lambin</a:t>
            </a:r>
            <a:r>
              <a:rPr lang="en-GB" sz="1600" dirty="0"/>
              <a:t>, Eric F.; et al., TM; </a:t>
            </a:r>
            <a:r>
              <a:rPr lang="en-GB" sz="1600" dirty="0" err="1"/>
              <a:t>Scheffer</a:t>
            </a:r>
            <a:r>
              <a:rPr lang="en-GB" sz="1600" dirty="0"/>
              <a:t>, M et al. (2009). </a:t>
            </a:r>
            <a:r>
              <a:rPr lang="en-GB" sz="1600" dirty="0">
                <a:hlinkClick r:id="rId9"/>
              </a:rPr>
              <a:t>“A safe operating space for humanity”. Nature 461 (7263): 472-475. doi:10.1038/461472a</a:t>
            </a:r>
            <a:endParaRPr lang="en-GB" sz="1600" dirty="0"/>
          </a:p>
          <a:p>
            <a:pPr>
              <a:buFont typeface="Arial" panose="020B0604020202020204" pitchFamily="34" charset="0"/>
              <a:buChar char="•"/>
            </a:pPr>
            <a:r>
              <a:rPr lang="en-GB" sz="1600" dirty="0"/>
              <a:t>FAO </a:t>
            </a:r>
            <a:r>
              <a:rPr lang="en-GB" sz="1600" dirty="0">
                <a:hlinkClick r:id="rId10"/>
              </a:rPr>
              <a:t>Global Forest Resource Assessment 2020</a:t>
            </a:r>
            <a:endParaRPr lang="en-GB" sz="1600" dirty="0"/>
          </a:p>
          <a:p>
            <a:pPr>
              <a:buFont typeface="Arial" panose="020B0604020202020204" pitchFamily="34" charset="0"/>
              <a:buChar char="•"/>
            </a:pPr>
            <a:r>
              <a:rPr lang="en-GB" sz="1600" dirty="0">
                <a:hlinkClick r:id="rId11"/>
              </a:rPr>
              <a:t>https://www.ipcc.ch/sr15/</a:t>
            </a:r>
            <a:endParaRPr lang="en-GB" sz="1600" dirty="0"/>
          </a:p>
          <a:p>
            <a:pPr>
              <a:buFont typeface="Arial" panose="020B0604020202020204" pitchFamily="34" charset="0"/>
              <a:buChar char="•"/>
            </a:pPr>
            <a:r>
              <a:rPr lang="en-GB" sz="1600" dirty="0"/>
              <a:t>IPCC Fifth Assessment Report: Climate Change 20xxi1407: </a:t>
            </a:r>
            <a:r>
              <a:rPr lang="en-GB" sz="1600" dirty="0">
                <a:hlinkClick r:id="rId12"/>
              </a:rPr>
              <a:t>Working Group I: The Physical Science Basis</a:t>
            </a:r>
            <a:r>
              <a:rPr lang="en-GB" sz="1600" dirty="0"/>
              <a:t> and for a brief overview, the </a:t>
            </a:r>
            <a:r>
              <a:rPr lang="en-GB" sz="1600" dirty="0">
                <a:hlinkClick r:id="rId13"/>
              </a:rPr>
              <a:t>IPCC synthesis</a:t>
            </a:r>
            <a:r>
              <a:rPr lang="en-GB" sz="1600" dirty="0"/>
              <a:t>.</a:t>
            </a:r>
          </a:p>
          <a:p>
            <a:pPr>
              <a:buFont typeface="Arial" panose="020B0604020202020204" pitchFamily="34" charset="0"/>
              <a:buChar char="•"/>
            </a:pPr>
            <a:endParaRPr lang="en-GB" sz="16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AR6 (synthesis report)</a:t>
            </a:r>
            <a:br>
              <a:rPr lang="en-US" sz="4000" dirty="0"/>
            </a:br>
            <a:r>
              <a:rPr lang="en-GB" sz="4000" b="1" dirty="0"/>
              <a:t>Observed changes and their causes</a:t>
            </a:r>
            <a:endParaRPr lang="en-US" sz="4000" dirty="0"/>
          </a:p>
        </p:txBody>
      </p:sp>
      <p:pic>
        <p:nvPicPr>
          <p:cNvPr id="4" name="Picture 3">
            <a:extLst>
              <a:ext uri="{FF2B5EF4-FFF2-40B4-BE49-F238E27FC236}">
                <a16:creationId xmlns:a16="http://schemas.microsoft.com/office/drawing/2014/main" id="{1606439C-37B2-1D42-AF78-D1722651CE34}"/>
              </a:ext>
            </a:extLst>
          </p:cNvPr>
          <p:cNvPicPr>
            <a:picLocks noChangeAspect="1"/>
          </p:cNvPicPr>
          <p:nvPr/>
        </p:nvPicPr>
        <p:blipFill>
          <a:blip r:embed="rId3"/>
          <a:stretch>
            <a:fillRect/>
          </a:stretch>
        </p:blipFill>
        <p:spPr>
          <a:xfrm>
            <a:off x="143768" y="1835620"/>
            <a:ext cx="8073097" cy="5741829"/>
          </a:xfrm>
          <a:prstGeom prst="rect">
            <a:avLst/>
          </a:prstGeom>
        </p:spPr>
      </p:pic>
      <p:sp>
        <p:nvSpPr>
          <p:cNvPr id="7" name="TextBox 6">
            <a:extLst>
              <a:ext uri="{FF2B5EF4-FFF2-40B4-BE49-F238E27FC236}">
                <a16:creationId xmlns:a16="http://schemas.microsoft.com/office/drawing/2014/main" id="{9162CC81-A5EB-5D48-877A-41C72E274ADB}"/>
              </a:ext>
            </a:extLst>
          </p:cNvPr>
          <p:cNvSpPr txBox="1"/>
          <p:nvPr/>
        </p:nvSpPr>
        <p:spPr>
          <a:xfrm>
            <a:off x="4680272" y="1600171"/>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
        <p:nvSpPr>
          <p:cNvPr id="9" name="TextBox 8">
            <a:extLst>
              <a:ext uri="{FF2B5EF4-FFF2-40B4-BE49-F238E27FC236}">
                <a16:creationId xmlns:a16="http://schemas.microsoft.com/office/drawing/2014/main" id="{705F10FB-BCDE-184C-BE4A-FD55E5E4ED87}"/>
              </a:ext>
            </a:extLst>
          </p:cNvPr>
          <p:cNvSpPr txBox="1"/>
          <p:nvPr/>
        </p:nvSpPr>
        <p:spPr>
          <a:xfrm>
            <a:off x="178612" y="6834024"/>
            <a:ext cx="8073097" cy="693460"/>
          </a:xfrm>
          <a:prstGeom prst="rect">
            <a:avLst/>
          </a:prstGeom>
          <a:noFill/>
        </p:spPr>
        <p:txBody>
          <a:bodyPr wrap="square">
            <a:spAutoFit/>
          </a:bodyPr>
          <a:lstStyle/>
          <a:p>
            <a:r>
              <a:rPr lang="en-GB" sz="1400" b="1" dirty="0">
                <a:solidFill>
                  <a:schemeClr val="tx1"/>
                </a:solidFill>
                <a:effectLst/>
                <a:latin typeface="TimesNewRoman,Bold"/>
              </a:rPr>
              <a:t>The scale of recent changes across the climate system as a whole and the present state of many aspects of the climate system are unprecedented over many centuries to many thousands of years.</a:t>
            </a:r>
            <a:br>
              <a:rPr lang="en-GB" sz="1400" b="1" dirty="0">
                <a:solidFill>
                  <a:schemeClr val="tx1"/>
                </a:solidFill>
                <a:effectLst/>
                <a:latin typeface="TimesNewRoman,Bold"/>
              </a:rPr>
            </a:br>
            <a:endParaRPr lang="en-GB" sz="1400" b="1" dirty="0">
              <a:solidFill>
                <a:schemeClr val="tx1"/>
              </a:solidFill>
              <a:effectLst/>
            </a:endParaRPr>
          </a:p>
        </p:txBody>
      </p:sp>
    </p:spTree>
    <p:extLst>
      <p:ext uri="{BB962C8B-B14F-4D97-AF65-F5344CB8AC3E}">
        <p14:creationId xmlns:p14="http://schemas.microsoft.com/office/powerpoint/2010/main" val="74096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DA00-C0E1-9249-8DEF-2FD656BDA69E}"/>
              </a:ext>
            </a:extLst>
          </p:cNvPr>
          <p:cNvSpPr>
            <a:spLocks noGrp="1"/>
          </p:cNvSpPr>
          <p:nvPr>
            <p:ph type="title"/>
          </p:nvPr>
        </p:nvSpPr>
        <p:spPr/>
        <p:txBody>
          <a:bodyPr/>
          <a:lstStyle/>
          <a:p>
            <a:r>
              <a:rPr lang="en-GB" dirty="0"/>
              <a:t>Observed warming is driven by emissions from human activities</a:t>
            </a:r>
            <a:endParaRPr lang="en-US" dirty="0"/>
          </a:p>
        </p:txBody>
      </p:sp>
      <p:sp>
        <p:nvSpPr>
          <p:cNvPr id="3" name="Content Placeholder 2">
            <a:extLst>
              <a:ext uri="{FF2B5EF4-FFF2-40B4-BE49-F238E27FC236}">
                <a16:creationId xmlns:a16="http://schemas.microsoft.com/office/drawing/2014/main" id="{174E7976-53C8-FE43-8DBD-19DA1686D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B55C6D-381A-9A47-BDD4-4F794743E903}"/>
              </a:ext>
            </a:extLst>
          </p:cNvPr>
          <p:cNvPicPr>
            <a:picLocks noChangeAspect="1"/>
          </p:cNvPicPr>
          <p:nvPr/>
        </p:nvPicPr>
        <p:blipFill>
          <a:blip r:embed="rId3"/>
          <a:stretch>
            <a:fillRect/>
          </a:stretch>
        </p:blipFill>
        <p:spPr>
          <a:xfrm>
            <a:off x="0" y="1768475"/>
            <a:ext cx="6959149" cy="5824101"/>
          </a:xfrm>
          <a:prstGeom prst="rect">
            <a:avLst/>
          </a:prstGeom>
        </p:spPr>
      </p:pic>
      <p:sp>
        <p:nvSpPr>
          <p:cNvPr id="6" name="TextBox 5">
            <a:extLst>
              <a:ext uri="{FF2B5EF4-FFF2-40B4-BE49-F238E27FC236}">
                <a16:creationId xmlns:a16="http://schemas.microsoft.com/office/drawing/2014/main" id="{3C24C8B0-5B1E-9749-B6CF-2134FA24F403}"/>
              </a:ext>
            </a:extLst>
          </p:cNvPr>
          <p:cNvSpPr txBox="1"/>
          <p:nvPr/>
        </p:nvSpPr>
        <p:spPr>
          <a:xfrm>
            <a:off x="4942748" y="1555330"/>
            <a:ext cx="5042452" cy="235449"/>
          </a:xfrm>
          <a:prstGeom prst="rect">
            <a:avLst/>
          </a:prstGeom>
          <a:noFill/>
        </p:spPr>
        <p:txBody>
          <a:bodyPr wrap="square">
            <a:spAutoFit/>
          </a:bodyPr>
          <a:lstStyle/>
          <a:p>
            <a:r>
              <a:rPr lang="en-US" sz="1000" dirty="0"/>
              <a:t>https://</a:t>
            </a:r>
            <a:r>
              <a:rPr lang="en-US" sz="1000" dirty="0" err="1"/>
              <a:t>www.ipcc.ch</a:t>
            </a:r>
            <a:r>
              <a:rPr lang="en-US" sz="1000" dirty="0"/>
              <a:t>/report/ar6/wg1/downloads/report/IPCC_AR6_WGI_SPM_final.pdf</a:t>
            </a:r>
          </a:p>
        </p:txBody>
      </p:sp>
    </p:spTree>
    <p:extLst>
      <p:ext uri="{BB962C8B-B14F-4D97-AF65-F5344CB8AC3E}">
        <p14:creationId xmlns:p14="http://schemas.microsoft.com/office/powerpoint/2010/main" val="331438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4" name="Picture 3">
            <a:extLst>
              <a:ext uri="{FF2B5EF4-FFF2-40B4-BE49-F238E27FC236}">
                <a16:creationId xmlns:a16="http://schemas.microsoft.com/office/drawing/2014/main" id="{90A04894-7083-0C40-AF03-5BECD7645FF6}"/>
              </a:ext>
            </a:extLst>
          </p:cNvPr>
          <p:cNvPicPr>
            <a:picLocks noChangeAspect="1"/>
          </p:cNvPicPr>
          <p:nvPr/>
        </p:nvPicPr>
        <p:blipFill>
          <a:blip r:embed="rId3"/>
          <a:stretch>
            <a:fillRect/>
          </a:stretch>
        </p:blipFill>
        <p:spPr>
          <a:xfrm>
            <a:off x="-1" y="1597750"/>
            <a:ext cx="10080625" cy="4364173"/>
          </a:xfrm>
          <a:prstGeom prst="rect">
            <a:avLst/>
          </a:prstGeom>
        </p:spPr>
      </p:pic>
    </p:spTree>
    <p:extLst>
      <p:ext uri="{BB962C8B-B14F-4D97-AF65-F5344CB8AC3E}">
        <p14:creationId xmlns:p14="http://schemas.microsoft.com/office/powerpoint/2010/main" val="426264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9AF0F034-E7CC-B546-9F9E-5F5C77062676}"/>
              </a:ext>
            </a:extLst>
          </p:cNvPr>
          <p:cNvPicPr>
            <a:picLocks noChangeAspect="1"/>
          </p:cNvPicPr>
          <p:nvPr/>
        </p:nvPicPr>
        <p:blipFill>
          <a:blip r:embed="rId3"/>
          <a:stretch>
            <a:fillRect/>
          </a:stretch>
        </p:blipFill>
        <p:spPr>
          <a:xfrm>
            <a:off x="-1" y="1629469"/>
            <a:ext cx="10080625" cy="4300735"/>
          </a:xfrm>
          <a:prstGeom prst="rect">
            <a:avLst/>
          </a:prstGeom>
        </p:spPr>
      </p:pic>
    </p:spTree>
    <p:extLst>
      <p:ext uri="{BB962C8B-B14F-4D97-AF65-F5344CB8AC3E}">
        <p14:creationId xmlns:p14="http://schemas.microsoft.com/office/powerpoint/2010/main" val="406402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E0CA-88E4-3E47-BB62-ADB2BD25D807}"/>
              </a:ext>
            </a:extLst>
          </p:cNvPr>
          <p:cNvSpPr>
            <a:spLocks noGrp="1"/>
          </p:cNvSpPr>
          <p:nvPr>
            <p:ph type="title"/>
          </p:nvPr>
        </p:nvSpPr>
        <p:spPr/>
        <p:txBody>
          <a:bodyPr/>
          <a:lstStyle/>
          <a:p>
            <a:r>
              <a:rPr lang="en-GB" sz="2000" b="1" dirty="0"/>
              <a:t>Climate change is already affecting every inhabited region across the globe with human influence contributing to many observed changes in weather and climate extremes </a:t>
            </a:r>
            <a:endParaRPr lang="en-US" sz="2000" dirty="0"/>
          </a:p>
        </p:txBody>
      </p:sp>
      <p:pic>
        <p:nvPicPr>
          <p:cNvPr id="3" name="Picture 2">
            <a:extLst>
              <a:ext uri="{FF2B5EF4-FFF2-40B4-BE49-F238E27FC236}">
                <a16:creationId xmlns:a16="http://schemas.microsoft.com/office/drawing/2014/main" id="{AFDB188A-9F5F-C749-85ED-CEE02709472B}"/>
              </a:ext>
            </a:extLst>
          </p:cNvPr>
          <p:cNvPicPr>
            <a:picLocks noChangeAspect="1"/>
          </p:cNvPicPr>
          <p:nvPr/>
        </p:nvPicPr>
        <p:blipFill>
          <a:blip r:embed="rId3"/>
          <a:stretch>
            <a:fillRect/>
          </a:stretch>
        </p:blipFill>
        <p:spPr>
          <a:xfrm>
            <a:off x="-1" y="1683262"/>
            <a:ext cx="10080625" cy="4193150"/>
          </a:xfrm>
          <a:prstGeom prst="rect">
            <a:avLst/>
          </a:prstGeom>
        </p:spPr>
      </p:pic>
    </p:spTree>
    <p:extLst>
      <p:ext uri="{BB962C8B-B14F-4D97-AF65-F5344CB8AC3E}">
        <p14:creationId xmlns:p14="http://schemas.microsoft.com/office/powerpoint/2010/main" val="21775746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8647</TotalTime>
  <Words>3910</Words>
  <Application>Microsoft Macintosh PowerPoint</Application>
  <PresentationFormat>Custom</PresentationFormat>
  <Paragraphs>212</Paragraphs>
  <Slides>44</Slides>
  <Notes>25</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camingodos_prolight</vt:lpstr>
      <vt:lpstr>Times New Roman</vt:lpstr>
      <vt:lpstr>TimesNewRoman,Bold</vt:lpstr>
      <vt:lpstr>Verdana</vt:lpstr>
      <vt:lpstr>Default Design</vt:lpstr>
      <vt:lpstr>GEOG0113 Lecture 002 Carbon and Climate</vt:lpstr>
      <vt:lpstr>Aims of lecture</vt:lpstr>
      <vt:lpstr>Terrestrial Climate and Climate Change</vt:lpstr>
      <vt:lpstr>AR6 (Sept 2022)</vt:lpstr>
      <vt:lpstr>From the IPCC AR6 (synthesis report) Observed changes and their causes</vt:lpstr>
      <vt:lpstr>Observed warming is driven by emissions from human activities</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Climate change is already affecting every inhabited region across the globe with human influence contributing to many observed changes in weather and climate extremes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Future Climate Changes, Risks and Impacts With every increment of global warming, changes get larger in regional mean temperature, precipitation and soil moisture </vt:lpstr>
      <vt:lpstr>Projected changes in extremes are larger in frequency and intensity with every additional increment of global warming </vt:lpstr>
      <vt:lpstr>Projected changes in extremes are larger in frequency and intensity with every additional increment of global warming </vt:lpstr>
      <vt:lpstr>From the IPCC AR5 (synthesis report):</vt:lpstr>
      <vt:lpstr>How to measure impacts?</vt:lpstr>
      <vt:lpstr>Radiative Forcing</vt:lpstr>
      <vt:lpstr>PowerPoint Presentation</vt:lpstr>
      <vt:lpstr>From the IPCC AR5 (synthesis report)</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(E) Radiative Forcing</vt:lpstr>
      <vt:lpstr>Radiative forcings</vt:lpstr>
      <vt:lpstr>Rockstrom et al. (2009)</vt:lpstr>
      <vt:lpstr>Carbon in the Earth System</vt:lpstr>
      <vt:lpstr>Carbon in the Earth System</vt:lpstr>
      <vt:lpstr>Atmospheric Carbon and Greenhouse Gases</vt:lpstr>
      <vt:lpstr>Atmospheric Carbon and Greenhouse Gases</vt:lpstr>
      <vt:lpstr>Annual cycles</vt:lpstr>
      <vt:lpstr>Methane </vt:lpstr>
      <vt:lpstr>N2O</vt:lpstr>
      <vt:lpstr>halocarbons</vt:lpstr>
      <vt:lpstr>US emissions (2006)</vt:lpstr>
      <vt:lpstr>PowerPoint Presentation</vt:lpstr>
      <vt:lpstr>Global trends</vt:lpstr>
      <vt:lpstr>Global trends</vt:lpstr>
      <vt:lpstr>trends</vt:lpstr>
      <vt:lpstr>trends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204</cp:revision>
  <cp:lastPrinted>1601-01-01T00:00:00Z</cp:lastPrinted>
  <dcterms:created xsi:type="dcterms:W3CDTF">2010-11-25T08:35:40Z</dcterms:created>
  <dcterms:modified xsi:type="dcterms:W3CDTF">2022-01-04T17:03:48Z</dcterms:modified>
</cp:coreProperties>
</file>